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0" r:id="rId2"/>
    <p:sldId id="267" r:id="rId3"/>
    <p:sldId id="355" r:id="rId4"/>
    <p:sldId id="271" r:id="rId5"/>
    <p:sldId id="290" r:id="rId6"/>
    <p:sldId id="308" r:id="rId7"/>
    <p:sldId id="317" r:id="rId8"/>
    <p:sldId id="297" r:id="rId9"/>
    <p:sldId id="316" r:id="rId10"/>
    <p:sldId id="315" r:id="rId11"/>
    <p:sldId id="318" r:id="rId12"/>
    <p:sldId id="319" r:id="rId13"/>
    <p:sldId id="321" r:id="rId14"/>
    <p:sldId id="366" r:id="rId15"/>
    <p:sldId id="365" r:id="rId16"/>
    <p:sldId id="312" r:id="rId17"/>
    <p:sldId id="332" r:id="rId18"/>
    <p:sldId id="372" r:id="rId19"/>
    <p:sldId id="351" r:id="rId20"/>
    <p:sldId id="354" r:id="rId21"/>
    <p:sldId id="352" r:id="rId22"/>
    <p:sldId id="353" r:id="rId23"/>
    <p:sldId id="336" r:id="rId24"/>
    <p:sldId id="337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40" r:id="rId34"/>
    <p:sldId id="341" r:id="rId35"/>
    <p:sldId id="342" r:id="rId36"/>
    <p:sldId id="327" r:id="rId37"/>
    <p:sldId id="330" r:id="rId38"/>
    <p:sldId id="373" r:id="rId39"/>
    <p:sldId id="313" r:id="rId40"/>
    <p:sldId id="320" r:id="rId41"/>
    <p:sldId id="294" r:id="rId42"/>
    <p:sldId id="302" r:id="rId43"/>
    <p:sldId id="307" r:id="rId44"/>
    <p:sldId id="328" r:id="rId45"/>
    <p:sldId id="368" r:id="rId46"/>
    <p:sldId id="370" r:id="rId47"/>
    <p:sldId id="371" r:id="rId48"/>
    <p:sldId id="325" r:id="rId49"/>
    <p:sldId id="326" r:id="rId50"/>
    <p:sldId id="284" r:id="rId51"/>
    <p:sldId id="285" r:id="rId52"/>
    <p:sldId id="295" r:id="rId53"/>
    <p:sldId id="32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E7F4F6"/>
    <a:srgbClr val="0000FF"/>
    <a:srgbClr val="CACDD4"/>
    <a:srgbClr val="68B0C5"/>
    <a:srgbClr val="5C7392"/>
    <a:srgbClr val="ED6A7A"/>
    <a:srgbClr val="FFEFEB"/>
    <a:srgbClr val="F0F5F8"/>
    <a:srgbClr val="8EA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5232" autoAdjust="0"/>
  </p:normalViewPr>
  <p:slideViewPr>
    <p:cSldViewPr snapToGrid="0">
      <p:cViewPr varScale="1">
        <p:scale>
          <a:sx n="60" d="100"/>
          <a:sy n="60" d="100"/>
        </p:scale>
        <p:origin x="76" y="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2016</a:t>
            </a:r>
            <a:r>
              <a:rPr lang="ko-KR" altLang="en-US" sz="1200" dirty="0"/>
              <a:t>년도 가스관련 산업 재해 사고</a:t>
            </a:r>
          </a:p>
        </c:rich>
      </c:tx>
      <c:layout>
        <c:manualLayout>
          <c:xMode val="edge"/>
          <c:yMode val="edge"/>
          <c:x val="0.149731693674611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9891702020600798E-2"/>
          <c:y val="0.19719220039658653"/>
          <c:w val="0.92872514763779523"/>
          <c:h val="0.72387120300989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A-4434-A492-87AC7D52E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6A-4434-A492-87AC7D52E9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부상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질식사</c:v>
                </c:pt>
                <c:pt idx="1">
                  <c:v>가스 폭발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6A-4434-A492-87AC7D52E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840576"/>
        <c:axId val="240376000"/>
      </c:barChart>
      <c:catAx>
        <c:axId val="18684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0376000"/>
        <c:crosses val="autoZero"/>
        <c:auto val="1"/>
        <c:lblAlgn val="ctr"/>
        <c:lblOffset val="100"/>
        <c:noMultiLvlLbl val="0"/>
      </c:catAx>
      <c:valAx>
        <c:axId val="24037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84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491412366509923"/>
          <c:y val="0.20601782689358841"/>
          <c:w val="0.3657313565355011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53E9-61D4-4716-BF99-E54C031E1C4F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D03F7-83E3-493C-A889-752D323A3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3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1AB9-938C-4260-80D5-4AA199597F32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0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4330D-E908-4E6B-B43D-AAF6BD879490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9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8B04-7BBC-44C9-AC31-63032855DB57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23EAF-B178-4824-AFA7-31ED04995BFA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3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3357-9BE0-47AF-8CA8-5EA36A406F0E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8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6A2D7-8B11-4EB7-A03C-AB495903B912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EACB-6C19-4143-81BD-3471C4FA113D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2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AAF8-79A2-47B7-ACFF-6C821E7A2530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0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F101-2DF6-4681-8E7E-CD9E8B82C916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4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0A77-2E57-45FA-8E62-3D5CF8E8411A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1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766B0-62A3-45E6-B9C9-4C959F76B045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0EAC5-0DBF-4267-8301-FC2850375D57}" type="datetime1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DBCB-0EC8-4FD5-A030-6CCDDCA2C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6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10.png"/><Relationship Id="rId17" Type="http://schemas.openxmlformats.org/officeDocument/2006/relationships/image" Target="../media/image38.jpe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sha.or.kr/www/boardView.do?contentId=373086&amp;menuId=554&amp;boardType=A2" TargetMode="External"/><Relationship Id="rId2" Type="http://schemas.openxmlformats.org/officeDocument/2006/relationships/hyperlink" Target="https://www.youtube.com/watch?v=Xrm_QUEASb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hartjs.org/" TargetMode="External"/><Relationship Id="rId4" Type="http://schemas.openxmlformats.org/officeDocument/2006/relationships/hyperlink" Target="https://www.arduino.cc/en/Main/Software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9B8C9"/>
            </a:gs>
            <a:gs pos="100000">
              <a:srgbClr val="6292B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35705" y="3265150"/>
            <a:ext cx="2896587" cy="3712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649BBA"/>
                </a:solidFill>
                <a:latin typeface="+mj-lt"/>
              </a:rPr>
              <a:t>졸업 작품 제안서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24744" y="988857"/>
            <a:ext cx="7247483" cy="1751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0" b="1" i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SSH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5399" y="3449195"/>
            <a:ext cx="12168000" cy="0"/>
          </a:xfrm>
          <a:prstGeom prst="line">
            <a:avLst/>
          </a:prstGeom>
          <a:ln w="3175"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74739" y="4345308"/>
            <a:ext cx="25474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2013150026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이동건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2013150027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임상근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2013152014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김중수</a:t>
            </a:r>
            <a:endParaRPr lang="en-US" altLang="ko-KR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컴퓨터공학과 </a:t>
            </a:r>
            <a:r>
              <a:rPr lang="en-US" altLang="ko-KR" sz="1200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2013152011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김원범</a:t>
            </a:r>
            <a:endParaRPr lang="ko-KR" altLang="en-US" sz="1200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2710F8-2D0D-4464-A6BB-4EBE1CDDC4CB}"/>
              </a:ext>
            </a:extLst>
          </p:cNvPr>
          <p:cNvSpPr txBox="1"/>
          <p:nvPr/>
        </p:nvSpPr>
        <p:spPr>
          <a:xfrm>
            <a:off x="4243527" y="2663795"/>
            <a:ext cx="405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+mj-lt"/>
              </a:rPr>
              <a:t>아두이노를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 이용한 스마트 안전모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285F4F-7A10-48DD-8580-74EBD6D6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C5C44-AEE2-4090-B239-A00E7C6E77F4}"/>
              </a:ext>
            </a:extLst>
          </p:cNvPr>
          <p:cNvSpPr txBox="1"/>
          <p:nvPr/>
        </p:nvSpPr>
        <p:spPr>
          <a:xfrm>
            <a:off x="4817698" y="2109275"/>
            <a:ext cx="258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Smart Safety Helmet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7FF50376-83DC-487D-9502-1FA1006A8625}"/>
              </a:ext>
            </a:extLst>
          </p:cNvPr>
          <p:cNvSpPr txBox="1">
            <a:spLocks/>
          </p:cNvSpPr>
          <p:nvPr/>
        </p:nvSpPr>
        <p:spPr>
          <a:xfrm>
            <a:off x="9103650" y="62991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bg1"/>
                </a:solidFill>
              </a:rPr>
              <a:t>1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7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1400708" y="2936449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3113285" y="2936449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근로자 안전관리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1147479" y="3319737"/>
            <a:ext cx="1395267" cy="1469761"/>
            <a:chOff x="5984990" y="5381438"/>
            <a:chExt cx="2830403" cy="187274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990" y="6065889"/>
              <a:ext cx="1318523" cy="118829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1924242" y="429900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F098F6F-743F-4980-A5BF-F8BA799E3AB3}"/>
              </a:ext>
            </a:extLst>
          </p:cNvPr>
          <p:cNvSpPr/>
          <p:nvPr/>
        </p:nvSpPr>
        <p:spPr>
          <a:xfrm rot="10800000">
            <a:off x="1930418" y="4043552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2633-95CE-4659-B06E-4F8C421FA670}"/>
              </a:ext>
            </a:extLst>
          </p:cNvPr>
          <p:cNvCxnSpPr>
            <a:cxnSpLocks/>
          </p:cNvCxnSpPr>
          <p:nvPr/>
        </p:nvCxnSpPr>
        <p:spPr>
          <a:xfrm>
            <a:off x="6110712" y="3429000"/>
            <a:ext cx="0" cy="342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13041" y="2087474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관리자 시나리오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0E547-9868-4CE8-9CAA-AA1C21D2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4" y="4106129"/>
            <a:ext cx="658800" cy="60216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AAEAFA-31BA-4B73-B6CA-DFA32E305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1" y="3858366"/>
            <a:ext cx="736006" cy="792000"/>
          </a:xfrm>
          <a:prstGeom prst="rect">
            <a:avLst/>
          </a:prstGeom>
        </p:spPr>
      </p:pic>
      <p:pic>
        <p:nvPicPr>
          <p:cNvPr id="9222" name="Picture 6" descr="데이터베이스 아이콘에 대한 이미지 검색결과">
            <a:extLst>
              <a:ext uri="{FF2B5EF4-FFF2-40B4-BE49-F238E27FC236}">
                <a16:creationId xmlns:a16="http://schemas.microsoft.com/office/drawing/2014/main" id="{49C5C3C0-5844-4DC7-B831-BD643A0A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20" y="3947370"/>
            <a:ext cx="698379" cy="69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50CE7A0-5D6C-430A-BF83-E44530799660}"/>
              </a:ext>
            </a:extLst>
          </p:cNvPr>
          <p:cNvSpPr/>
          <p:nvPr/>
        </p:nvSpPr>
        <p:spPr>
          <a:xfrm>
            <a:off x="3496831" y="429656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CAA6E8A-E771-40F3-855C-8E7D12A2448B}"/>
              </a:ext>
            </a:extLst>
          </p:cNvPr>
          <p:cNvSpPr/>
          <p:nvPr/>
        </p:nvSpPr>
        <p:spPr>
          <a:xfrm rot="10800000">
            <a:off x="3503007" y="4041107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3" descr="C:\Users\Administrator\Desktop\483848864.jpg">
            <a:extLst>
              <a:ext uri="{FF2B5EF4-FFF2-40B4-BE49-F238E27FC236}">
                <a16:creationId xmlns:a16="http://schemas.microsoft.com/office/drawing/2014/main" id="{DA502066-A590-4A6B-9CF4-7C9A5F52F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91" r="10053"/>
          <a:stretch/>
        </p:blipFill>
        <p:spPr bwMode="auto">
          <a:xfrm>
            <a:off x="4850896" y="3964788"/>
            <a:ext cx="650714" cy="59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385250-2492-4A4C-BE0B-B701E3D9B68D}"/>
              </a:ext>
            </a:extLst>
          </p:cNvPr>
          <p:cNvSpPr/>
          <p:nvPr/>
        </p:nvSpPr>
        <p:spPr>
          <a:xfrm>
            <a:off x="7490590" y="2953633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2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32DB27C-ADC6-487B-8415-4595D2868099}"/>
              </a:ext>
            </a:extLst>
          </p:cNvPr>
          <p:cNvSpPr/>
          <p:nvPr/>
        </p:nvSpPr>
        <p:spPr>
          <a:xfrm>
            <a:off x="9203167" y="2953633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근로자 호출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1DEF1E-542E-4ECA-803C-0B441A3EC564}"/>
              </a:ext>
            </a:extLst>
          </p:cNvPr>
          <p:cNvGrpSpPr/>
          <p:nvPr/>
        </p:nvGrpSpPr>
        <p:grpSpPr>
          <a:xfrm>
            <a:off x="7043300" y="3494676"/>
            <a:ext cx="1171886" cy="1317908"/>
            <a:chOff x="6434658" y="5381438"/>
            <a:chExt cx="2380735" cy="167886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C18A7FC-0C07-41BA-90AC-79CF0212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6A18F6-D064-464E-91DA-707DA6447192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587182E-39CA-4266-A2B2-810F7970D41B}"/>
              </a:ext>
            </a:extLst>
          </p:cNvPr>
          <p:cNvSpPr/>
          <p:nvPr/>
        </p:nvSpPr>
        <p:spPr>
          <a:xfrm>
            <a:off x="7638177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62970C9-CBD9-41A1-ADE9-ADF06887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75" y="4106129"/>
            <a:ext cx="657006" cy="6005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ABBD499-F75E-4DAE-9501-3DD867C7FC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68" y="3926279"/>
            <a:ext cx="764378" cy="82253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3017C82-323F-4758-885B-00FC5789C2EC}"/>
              </a:ext>
            </a:extLst>
          </p:cNvPr>
          <p:cNvGrpSpPr/>
          <p:nvPr/>
        </p:nvGrpSpPr>
        <p:grpSpPr>
          <a:xfrm>
            <a:off x="9402015" y="3494676"/>
            <a:ext cx="1049678" cy="1317908"/>
            <a:chOff x="6434658" y="5381438"/>
            <a:chExt cx="2380735" cy="167886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2DDFA2F-E599-4CDA-8577-0654CD43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890564-F9EE-4FF4-8A3E-9A2912DC6536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45200274-78CD-40CF-A97C-429613B49C3B}"/>
              </a:ext>
            </a:extLst>
          </p:cNvPr>
          <p:cNvSpPr/>
          <p:nvPr/>
        </p:nvSpPr>
        <p:spPr>
          <a:xfrm>
            <a:off x="8905498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1AC026F7-BD2E-4E59-A03A-3A731235521C}"/>
              </a:ext>
            </a:extLst>
          </p:cNvPr>
          <p:cNvSpPr/>
          <p:nvPr/>
        </p:nvSpPr>
        <p:spPr>
          <a:xfrm>
            <a:off x="9954010" y="4186008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40F60B6-0C75-4FCB-ABC3-2C8F089F8A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97" y="3784319"/>
            <a:ext cx="400192" cy="4001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7ACE2A5-12C6-4D83-947B-76F1DFE03F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067" y="4020015"/>
            <a:ext cx="769483" cy="76948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12932B0-2F48-423A-960C-4E64FB514E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20" y="3827243"/>
            <a:ext cx="639185" cy="67888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BD4F5AD-233A-470D-A545-5370ABC69F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734" y="4348617"/>
            <a:ext cx="400192" cy="40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A5A90-661E-4574-8418-713CC03AA7A9}"/>
              </a:ext>
            </a:extLst>
          </p:cNvPr>
          <p:cNvSpPr txBox="1"/>
          <p:nvPr/>
        </p:nvSpPr>
        <p:spPr>
          <a:xfrm>
            <a:off x="645205" y="4903290"/>
            <a:ext cx="1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PC &amp; </a:t>
            </a:r>
            <a:r>
              <a:rPr lang="ko-KR" altLang="en-US" sz="1400" dirty="0"/>
              <a:t>스마트폰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9C1F62-ED77-4187-9082-F448CA0547E0}"/>
              </a:ext>
            </a:extLst>
          </p:cNvPr>
          <p:cNvSpPr txBox="1"/>
          <p:nvPr/>
        </p:nvSpPr>
        <p:spPr>
          <a:xfrm>
            <a:off x="2802575" y="4900317"/>
            <a:ext cx="130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AF0A18-B968-4ADA-B475-1A23BB21254F}"/>
              </a:ext>
            </a:extLst>
          </p:cNvPr>
          <p:cNvSpPr txBox="1"/>
          <p:nvPr/>
        </p:nvSpPr>
        <p:spPr>
          <a:xfrm>
            <a:off x="4682225" y="4900317"/>
            <a:ext cx="130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BD00E2E-76EF-4CC8-979A-DE1588D36DE1}"/>
              </a:ext>
            </a:extLst>
          </p:cNvPr>
          <p:cNvSpPr txBox="1"/>
          <p:nvPr/>
        </p:nvSpPr>
        <p:spPr>
          <a:xfrm>
            <a:off x="6449090" y="4878719"/>
            <a:ext cx="1307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</a:t>
            </a:r>
            <a:r>
              <a:rPr lang="en-US" altLang="ko-KR" sz="1400" dirty="0"/>
              <a:t>PC &amp; </a:t>
            </a:r>
            <a:r>
              <a:rPr lang="ko-KR" altLang="en-US" sz="1400" dirty="0"/>
              <a:t>스마트폰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E3EC2C-F26F-42C9-B359-625EC54B4E41}"/>
              </a:ext>
            </a:extLst>
          </p:cNvPr>
          <p:cNvSpPr txBox="1"/>
          <p:nvPr/>
        </p:nvSpPr>
        <p:spPr>
          <a:xfrm>
            <a:off x="8282141" y="4900316"/>
            <a:ext cx="130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42C16C-AF9E-442D-87ED-10A2872698B6}"/>
              </a:ext>
            </a:extLst>
          </p:cNvPr>
          <p:cNvSpPr txBox="1"/>
          <p:nvPr/>
        </p:nvSpPr>
        <p:spPr>
          <a:xfrm>
            <a:off x="8991782" y="4890734"/>
            <a:ext cx="1568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EB0871-68A2-4AB1-92F9-745B78791201}"/>
              </a:ext>
            </a:extLst>
          </p:cNvPr>
          <p:cNvSpPr txBox="1"/>
          <p:nvPr/>
        </p:nvSpPr>
        <p:spPr>
          <a:xfrm>
            <a:off x="10886796" y="4878719"/>
            <a:ext cx="1305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1458F9C-F468-462B-A89D-0B04E269BAE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17" y="3469570"/>
            <a:ext cx="501485" cy="5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DFBC1A67-3F7D-4159-A89C-A5E70B544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55" y="4393325"/>
            <a:ext cx="1261565" cy="133992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하드웨어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968F8B2-F153-4C09-BB9C-BB0972E86FE0}"/>
              </a:ext>
            </a:extLst>
          </p:cNvPr>
          <p:cNvGrpSpPr/>
          <p:nvPr/>
        </p:nvGrpSpPr>
        <p:grpSpPr>
          <a:xfrm>
            <a:off x="7738368" y="2890228"/>
            <a:ext cx="1529512" cy="1554627"/>
            <a:chOff x="6434658" y="5381438"/>
            <a:chExt cx="2380735" cy="1678864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C1CE2DE6-FB3E-4148-B134-DC239BC4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9ADEDA9-F3A9-4CF9-BA6B-63DA06F899D6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8E189C-CD6F-436A-9C0F-B067F887918D}"/>
              </a:ext>
            </a:extLst>
          </p:cNvPr>
          <p:cNvGrpSpPr/>
          <p:nvPr/>
        </p:nvGrpSpPr>
        <p:grpSpPr>
          <a:xfrm>
            <a:off x="2698518" y="3365580"/>
            <a:ext cx="763390" cy="700677"/>
            <a:chOff x="11211956" y="1895134"/>
            <a:chExt cx="882731" cy="78369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2966380C-C668-4AF0-8423-0DEA7A1C9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660" y="1895134"/>
              <a:ext cx="783697" cy="783697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62F3D97-7978-48F7-AE8D-AA916C5EBCFE}"/>
                </a:ext>
              </a:extLst>
            </p:cNvPr>
            <p:cNvSpPr txBox="1"/>
            <p:nvPr/>
          </p:nvSpPr>
          <p:spPr>
            <a:xfrm>
              <a:off x="11211956" y="2157182"/>
              <a:ext cx="882731" cy="289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922989" y="5869368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0F146F8-22DC-4E6C-BF18-0CBBFE7414CB}"/>
              </a:ext>
            </a:extLst>
          </p:cNvPr>
          <p:cNvSpPr/>
          <p:nvPr/>
        </p:nvSpPr>
        <p:spPr>
          <a:xfrm>
            <a:off x="94904" y="2103929"/>
            <a:ext cx="12034751" cy="4617546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1A251-B0B4-4E16-A581-1FD35FB55709}"/>
              </a:ext>
            </a:extLst>
          </p:cNvPr>
          <p:cNvSpPr txBox="1"/>
          <p:nvPr/>
        </p:nvSpPr>
        <p:spPr>
          <a:xfrm>
            <a:off x="8542981" y="3820959"/>
            <a:ext cx="154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스마트폰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CC5F31-50FC-40D5-A771-32E9FA10C144}"/>
              </a:ext>
            </a:extLst>
          </p:cNvPr>
          <p:cNvSpPr txBox="1"/>
          <p:nvPr/>
        </p:nvSpPr>
        <p:spPr>
          <a:xfrm>
            <a:off x="7088149" y="3179928"/>
            <a:ext cx="108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블루투스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0D683E-3132-4D6F-8BE1-507F7844FD79}"/>
              </a:ext>
            </a:extLst>
          </p:cNvPr>
          <p:cNvSpPr txBox="1"/>
          <p:nvPr/>
        </p:nvSpPr>
        <p:spPr>
          <a:xfrm>
            <a:off x="2455239" y="4186763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&lt;</a:t>
            </a:r>
            <a:r>
              <a:rPr lang="ko-KR" altLang="en-US" sz="1200" b="1" dirty="0"/>
              <a:t>적외선센서 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2EF040-745B-4117-A60E-F1DF99C2F60A}"/>
              </a:ext>
            </a:extLst>
          </p:cNvPr>
          <p:cNvSpPr txBox="1"/>
          <p:nvPr/>
        </p:nvSpPr>
        <p:spPr>
          <a:xfrm>
            <a:off x="4837490" y="5656542"/>
            <a:ext cx="847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아두이노</a:t>
            </a:r>
            <a:endParaRPr lang="ko-KR" altLang="en-US" sz="1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ABE142-F2DB-4C3B-83D6-73B588003951}"/>
              </a:ext>
            </a:extLst>
          </p:cNvPr>
          <p:cNvSpPr txBox="1"/>
          <p:nvPr/>
        </p:nvSpPr>
        <p:spPr>
          <a:xfrm>
            <a:off x="8127364" y="3178535"/>
            <a:ext cx="1050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&lt;GPS</a:t>
            </a:r>
            <a:r>
              <a:rPr lang="ko-KR" altLang="en-US" sz="1200" b="1" dirty="0"/>
              <a:t>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3C2D4-E090-4929-B062-26D7D05B9F37}"/>
              </a:ext>
            </a:extLst>
          </p:cNvPr>
          <p:cNvSpPr txBox="1"/>
          <p:nvPr/>
        </p:nvSpPr>
        <p:spPr>
          <a:xfrm>
            <a:off x="3530504" y="4190550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&lt;LED</a:t>
            </a:r>
            <a:r>
              <a:rPr lang="ko-KR" altLang="en-US" sz="1200" b="1" dirty="0"/>
              <a:t>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010D2F-F505-48E1-9304-8AF294AA5409}"/>
              </a:ext>
            </a:extLst>
          </p:cNvPr>
          <p:cNvSpPr txBox="1"/>
          <p:nvPr/>
        </p:nvSpPr>
        <p:spPr>
          <a:xfrm>
            <a:off x="4317083" y="4196858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진동센서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9ABA2F9-B44D-4627-A6F9-D8318B45DB50}"/>
              </a:ext>
            </a:extLst>
          </p:cNvPr>
          <p:cNvSpPr txBox="1"/>
          <p:nvPr/>
        </p:nvSpPr>
        <p:spPr>
          <a:xfrm>
            <a:off x="8642889" y="5721562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웹서버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42D9C8-16D2-4631-BCB9-93BFF0C5B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34" y="3350086"/>
            <a:ext cx="669789" cy="66978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DF21E5-7043-4816-9956-24BCDCD873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66" y="3438214"/>
            <a:ext cx="627400" cy="627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07CC3F-DF11-424F-AAE1-C6311EA92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99" y="3388356"/>
            <a:ext cx="659268" cy="6592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BD3639-70BA-4756-979B-4CFD3B6461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636" flipH="1">
            <a:off x="6325408" y="3458340"/>
            <a:ext cx="680418" cy="911532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AC5E9FAF-82C2-43A9-819F-F4FD835B79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071" flipH="1">
            <a:off x="6321861" y="4852731"/>
            <a:ext cx="717663" cy="9115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6AB3A30-8B97-446A-A37D-8A4734CF58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16" y="2627608"/>
            <a:ext cx="494322" cy="5014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0325C6B-2650-427F-960E-A23A96025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82" y="2574496"/>
            <a:ext cx="571038" cy="5710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9454A3-04C8-439D-A050-7319829123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6" y="4435899"/>
            <a:ext cx="1262855" cy="126285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B60098-1CD9-481C-8899-2C81106385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3" y="4894371"/>
            <a:ext cx="432628" cy="432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063B97-9546-4F27-A684-6A11E54AC4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31" y="5410141"/>
            <a:ext cx="847089" cy="91153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8D993B5-887B-41E2-9E15-F8C0AB427EB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876964" y="4390761"/>
            <a:ext cx="569897" cy="10072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BE4C21-600B-4384-BAF2-24136430679C}"/>
              </a:ext>
            </a:extLst>
          </p:cNvPr>
          <p:cNvSpPr txBox="1"/>
          <p:nvPr/>
        </p:nvSpPr>
        <p:spPr>
          <a:xfrm>
            <a:off x="5189279" y="4194023"/>
            <a:ext cx="1015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유해가스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DE8063-6FB2-466B-8A4A-B2E2D40187C2}"/>
              </a:ext>
            </a:extLst>
          </p:cNvPr>
          <p:cNvSpPr txBox="1"/>
          <p:nvPr/>
        </p:nvSpPr>
        <p:spPr>
          <a:xfrm>
            <a:off x="2876474" y="5656542"/>
            <a:ext cx="139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헬멧</a:t>
            </a:r>
          </a:p>
        </p:txBody>
      </p:sp>
      <p:sp>
        <p:nvSpPr>
          <p:cNvPr id="41" name="슬라이드 번호 개체 틀 2">
            <a:extLst>
              <a:ext uri="{FF2B5EF4-FFF2-40B4-BE49-F238E27FC236}">
                <a16:creationId xmlns:a16="http://schemas.microsoft.com/office/drawing/2014/main" id="{A76693DE-3BE4-475A-8F88-5372FFB41962}"/>
              </a:ext>
            </a:extLst>
          </p:cNvPr>
          <p:cNvSpPr txBox="1">
            <a:spLocks/>
          </p:cNvSpPr>
          <p:nvPr/>
        </p:nvSpPr>
        <p:spPr>
          <a:xfrm>
            <a:off x="9285463" y="63590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BE4C21-600B-4384-BAF2-24136430679C}"/>
              </a:ext>
            </a:extLst>
          </p:cNvPr>
          <p:cNvSpPr txBox="1"/>
          <p:nvPr/>
        </p:nvSpPr>
        <p:spPr>
          <a:xfrm>
            <a:off x="1509045" y="4194023"/>
            <a:ext cx="125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가속도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2E596-E4DA-42C0-8CEF-8B75E26F54EF}"/>
              </a:ext>
            </a:extLst>
          </p:cNvPr>
          <p:cNvSpPr txBox="1"/>
          <p:nvPr/>
        </p:nvSpPr>
        <p:spPr>
          <a:xfrm>
            <a:off x="487047" y="4194023"/>
            <a:ext cx="1252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기울기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FF15766-0024-46E6-BC34-A6B8FFE445C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3" y="3413178"/>
            <a:ext cx="761595" cy="7615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8666231-3FF3-4029-AB12-147A8A1AD72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6" y="3425168"/>
            <a:ext cx="761595" cy="7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6200000">
            <a:off x="5246940" y="1425142"/>
            <a:ext cx="1698118" cy="1828802"/>
            <a:chOff x="4692277" y="2552701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26935" y="2618043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49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5D7A1C9-FB53-4638-99E9-1E13CC7B36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2961" y="2510649"/>
          <a:ext cx="10728960" cy="4169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8960">
                  <a:extLst>
                    <a:ext uri="{9D8B030D-6E8A-4147-A177-3AD203B41FA5}">
                      <a16:colId xmlns:a16="http://schemas.microsoft.com/office/drawing/2014/main" val="4209470958"/>
                    </a:ext>
                  </a:extLst>
                </a:gridCol>
              </a:tblGrid>
              <a:tr h="425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스마트 </a:t>
                      </a:r>
                      <a:r>
                        <a:rPr lang="ko-KR" altLang="en-US" sz="1800" dirty="0" err="1"/>
                        <a:t>헬맷</a:t>
                      </a:r>
                      <a:r>
                        <a:rPr lang="en-US" altLang="ko-KR" sz="1800" dirty="0"/>
                        <a:t> SW </a:t>
                      </a:r>
                      <a:r>
                        <a:rPr lang="ko-KR" altLang="en-US" sz="1800" dirty="0"/>
                        <a:t>구성도</a:t>
                      </a:r>
                      <a:endParaRPr lang="ko-KR" altLang="en-US" sz="18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28267"/>
                  </a:ext>
                </a:extLst>
              </a:tr>
              <a:tr h="37438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effectLst>
                          <a:reflection stA="45000" endPos="4000" dist="50800" dir="5400000" sy="-100000" algn="bl" rotWithShape="0"/>
                        </a:effectLst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11997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33497E5-7860-427C-807A-A40CBB45ED60}"/>
              </a:ext>
            </a:extLst>
          </p:cNvPr>
          <p:cNvSpPr txBox="1"/>
          <p:nvPr/>
        </p:nvSpPr>
        <p:spPr>
          <a:xfrm>
            <a:off x="1261932" y="3254851"/>
            <a:ext cx="3753951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공사 일정 관리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SW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B8A77575-A2FF-492F-B01E-5BB2F2C92EBE}"/>
              </a:ext>
            </a:extLst>
          </p:cNvPr>
          <p:cNvSpPr/>
          <p:nvPr/>
        </p:nvSpPr>
        <p:spPr>
          <a:xfrm>
            <a:off x="372513" y="2365426"/>
            <a:ext cx="11740896" cy="4706282"/>
          </a:xfrm>
          <a:prstGeom prst="roundRect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DE6740-1167-4FE5-B59C-A0C5997CB1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8148" y="3756195"/>
          <a:ext cx="3561518" cy="904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0759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780759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08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공사일정 달력 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추가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96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삭제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일정 알림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59BA6E1-74E8-4E73-A0B1-E9395A7C6639}"/>
              </a:ext>
            </a:extLst>
          </p:cNvPr>
          <p:cNvSpPr txBox="1"/>
          <p:nvPr/>
        </p:nvSpPr>
        <p:spPr>
          <a:xfrm>
            <a:off x="5125374" y="3295060"/>
            <a:ext cx="4160090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근로자 위치</a:t>
            </a:r>
            <a:r>
              <a:rPr lang="en-US" altLang="ko-KR" sz="1600" dirty="0"/>
              <a:t> / </a:t>
            </a:r>
            <a:r>
              <a:rPr lang="ko-KR" altLang="en-US" sz="1600" dirty="0"/>
              <a:t>근로자 위치 환경</a:t>
            </a:r>
            <a:endParaRPr lang="en-US" altLang="ko-KR" sz="16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F4F590F-A618-4289-915F-52AC1FD9A2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1598" y="3756195"/>
          <a:ext cx="3988376" cy="904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4188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994188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5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검색 및 호출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(CO,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가스농도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52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착용 여부 출력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추락사고 시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알림기능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16A970F-B1BD-4FDB-A598-DBB7233EA148}"/>
              </a:ext>
            </a:extLst>
          </p:cNvPr>
          <p:cNvSpPr txBox="1"/>
          <p:nvPr/>
        </p:nvSpPr>
        <p:spPr>
          <a:xfrm>
            <a:off x="1261932" y="4879844"/>
            <a:ext cx="3753951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근로자 출근부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4AB7307-7B5B-41C1-8ABC-5061652622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7750" y="5311949"/>
          <a:ext cx="3632540" cy="85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6270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816270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15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확인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이의 신청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4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이의 신청 확인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수정 기능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2FB10D7-245F-4467-B439-7A9E413C1781}"/>
              </a:ext>
            </a:extLst>
          </p:cNvPr>
          <p:cNvSpPr txBox="1"/>
          <p:nvPr/>
        </p:nvSpPr>
        <p:spPr>
          <a:xfrm>
            <a:off x="5125374" y="4879844"/>
            <a:ext cx="4160089" cy="14773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1600" dirty="0"/>
              <a:t>기타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5B48B51-CD56-4FC1-9AAE-23158DFA1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25140"/>
              </p:ext>
            </p:extLst>
          </p:nvPr>
        </p:nvGraphicFramePr>
        <p:xfrm>
          <a:off x="5224397" y="5311950"/>
          <a:ext cx="3962042" cy="829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021">
                  <a:extLst>
                    <a:ext uri="{9D8B030D-6E8A-4147-A177-3AD203B41FA5}">
                      <a16:colId xmlns:a16="http://schemas.microsoft.com/office/drawing/2014/main" val="1388880831"/>
                    </a:ext>
                  </a:extLst>
                </a:gridCol>
                <a:gridCol w="1981021">
                  <a:extLst>
                    <a:ext uri="{9D8B030D-6E8A-4147-A177-3AD203B41FA5}">
                      <a16:colId xmlns:a16="http://schemas.microsoft.com/office/drawing/2014/main" val="852124494"/>
                    </a:ext>
                  </a:extLst>
                </a:gridCol>
              </a:tblGrid>
              <a:tr h="402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07296"/>
                  </a:ext>
                </a:extLst>
              </a:tr>
              <a:tr h="427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상황판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환경 설정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5659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6D1E822-4C3B-4B70-B223-0C407B08AE83}"/>
              </a:ext>
            </a:extLst>
          </p:cNvPr>
          <p:cNvSpPr txBox="1"/>
          <p:nvPr/>
        </p:nvSpPr>
        <p:spPr>
          <a:xfrm>
            <a:off x="9394955" y="3295060"/>
            <a:ext cx="1974084" cy="313932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데이터 정보 관리</a:t>
            </a:r>
            <a:endParaRPr lang="en-US" altLang="ko-KR" sz="16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1C15C71-4137-4235-85F6-822E49B33E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59397" y="3847786"/>
          <a:ext cx="1722910" cy="2266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2910">
                  <a:extLst>
                    <a:ext uri="{9D8B030D-6E8A-4147-A177-3AD203B41FA5}">
                      <a16:colId xmlns:a16="http://schemas.microsoft.com/office/drawing/2014/main" val="1140289401"/>
                    </a:ext>
                  </a:extLst>
                </a:gridCol>
              </a:tblGrid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관리자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648659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근로자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941545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헬멧 관련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2600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공사 일정 정보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12771"/>
                  </a:ext>
                </a:extLst>
              </a:tr>
              <a:tr h="453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출근부 기록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1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20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6200000">
            <a:off x="5246940" y="1425142"/>
            <a:ext cx="1698118" cy="1828802"/>
            <a:chOff x="4692277" y="2552701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26935" y="2618043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490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SW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구성도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B8A77575-A2FF-492F-B01E-5BB2F2C92EBE}"/>
              </a:ext>
            </a:extLst>
          </p:cNvPr>
          <p:cNvSpPr/>
          <p:nvPr/>
        </p:nvSpPr>
        <p:spPr>
          <a:xfrm>
            <a:off x="62345" y="1921492"/>
            <a:ext cx="12067310" cy="4875817"/>
          </a:xfrm>
          <a:prstGeom prst="roundRect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26" name="그림 25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2BE8E18E-A38F-440E-A0DD-5F1D9111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25" y="2527127"/>
            <a:ext cx="5715000" cy="3905250"/>
          </a:xfrm>
          <a:prstGeom prst="rect">
            <a:avLst/>
          </a:prstGeom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B1C09462-8084-4A4A-BE9C-F80A2233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55" y="2772461"/>
            <a:ext cx="5018884" cy="3414583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관리자  상황총괄 </a:t>
            </a:r>
            <a:endParaRPr lang="en-US" altLang="ko-KR" sz="2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웹 페이지 예시</a:t>
            </a:r>
            <a:endParaRPr lang="en-US" altLang="ko-KR" sz="2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작업중인 근로자 위치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위급상황 발생시간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신고상황</a:t>
            </a:r>
            <a:r>
              <a:rPr lang="en-US" altLang="ko-KR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r>
              <a:rPr lang="ko-KR" altLang="en-US" sz="178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총 근로자중 출근한 근로자수 차트로 표시</a:t>
            </a:r>
            <a:endParaRPr lang="en-US" altLang="ko-KR" sz="178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285750" lvl="1" indent="-2857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14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2C44E9-6A07-4B1D-8AEC-33A476181900}"/>
              </a:ext>
            </a:extLst>
          </p:cNvPr>
          <p:cNvSpPr/>
          <p:nvPr/>
        </p:nvSpPr>
        <p:spPr>
          <a:xfrm>
            <a:off x="0" y="1"/>
            <a:ext cx="12192000" cy="1643107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81356-95E1-4B56-8690-1A7571B8468D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C62345-7C0C-4157-9A94-E80ECF475401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F0F84157-437E-4FEF-88EC-A5BCA142A636}"/>
              </a:ext>
            </a:extLst>
          </p:cNvPr>
          <p:cNvSpPr/>
          <p:nvPr/>
        </p:nvSpPr>
        <p:spPr>
          <a:xfrm>
            <a:off x="427320" y="1065850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rgbClr val="68BAC6"/>
                </a:solidFill>
              </a:rPr>
              <a:t>지적사항</a:t>
            </a:r>
            <a:r>
              <a:rPr lang="en-US" altLang="ko-KR" sz="1400" b="1" dirty="0">
                <a:solidFill>
                  <a:srgbClr val="68BAC6"/>
                </a:solidFill>
              </a:rPr>
              <a:t>(2) - DB </a:t>
            </a:r>
            <a:r>
              <a:rPr lang="ko-KR" altLang="en-US" sz="1400" b="1" dirty="0">
                <a:solidFill>
                  <a:srgbClr val="68BAC6"/>
                </a:solidFill>
              </a:rPr>
              <a:t>설계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63F65-6C1B-477E-8861-5AA005EDEF8A}"/>
              </a:ext>
            </a:extLst>
          </p:cNvPr>
          <p:cNvSpPr txBox="1"/>
          <p:nvPr/>
        </p:nvSpPr>
        <p:spPr>
          <a:xfrm>
            <a:off x="189649" y="182003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C754E-B628-4406-87C5-42C36CE23FDC}"/>
              </a:ext>
            </a:extLst>
          </p:cNvPr>
          <p:cNvSpPr txBox="1"/>
          <p:nvPr/>
        </p:nvSpPr>
        <p:spPr>
          <a:xfrm>
            <a:off x="8345313" y="183701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Location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8F36E-BA2A-4717-B670-609C9309C9EB}"/>
              </a:ext>
            </a:extLst>
          </p:cNvPr>
          <p:cNvSpPr txBox="1"/>
          <p:nvPr/>
        </p:nvSpPr>
        <p:spPr>
          <a:xfrm>
            <a:off x="5903164" y="1831741"/>
            <a:ext cx="169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CommuteInfo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EAF789-DF83-4671-B786-880560579A76}"/>
              </a:ext>
            </a:extLst>
          </p:cNvPr>
          <p:cNvSpPr txBox="1"/>
          <p:nvPr/>
        </p:nvSpPr>
        <p:spPr>
          <a:xfrm>
            <a:off x="2882828" y="18200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Bbs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863CD-C3A6-4074-ADB2-126DF2998AA3}"/>
              </a:ext>
            </a:extLst>
          </p:cNvPr>
          <p:cNvSpPr txBox="1"/>
          <p:nvPr/>
        </p:nvSpPr>
        <p:spPr>
          <a:xfrm>
            <a:off x="166200" y="425834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Schedule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3FEF3D-9BDD-4532-AA78-5208B2ACF111}"/>
              </a:ext>
            </a:extLst>
          </p:cNvPr>
          <p:cNvSpPr txBox="1"/>
          <p:nvPr/>
        </p:nvSpPr>
        <p:spPr>
          <a:xfrm>
            <a:off x="2465374" y="424236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Sensor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F60B96-7B55-4FB6-9436-8CE2D4722674}"/>
              </a:ext>
            </a:extLst>
          </p:cNvPr>
          <p:cNvSpPr txBox="1"/>
          <p:nvPr/>
        </p:nvSpPr>
        <p:spPr>
          <a:xfrm>
            <a:off x="114369" y="1629023"/>
            <a:ext cx="22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</a:t>
            </a:r>
            <a:r>
              <a:rPr lang="ko-KR" altLang="en-US" b="1" dirty="0"/>
              <a:t>이름 </a:t>
            </a:r>
            <a:r>
              <a:rPr lang="en-US" altLang="ko-KR" b="1" dirty="0"/>
              <a:t>: Database</a:t>
            </a:r>
            <a:endParaRPr lang="ko-KR" altLang="en-US" b="1" dirty="0"/>
          </a:p>
        </p:txBody>
      </p:sp>
      <p:sp>
        <p:nvSpPr>
          <p:cNvPr id="36" name="슬라이드 번호 개체 틀 2">
            <a:extLst>
              <a:ext uri="{FF2B5EF4-FFF2-40B4-BE49-F238E27FC236}">
                <a16:creationId xmlns:a16="http://schemas.microsoft.com/office/drawing/2014/main" id="{CEEDE92F-28F9-44BF-B61F-C23D5201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70" y="632577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2D3DED-CADF-4F78-A5E5-4E113572C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928059"/>
              </p:ext>
            </p:extLst>
          </p:nvPr>
        </p:nvGraphicFramePr>
        <p:xfrm>
          <a:off x="383221" y="2104569"/>
          <a:ext cx="2388682" cy="198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682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33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userPassword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비밀 번호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userName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이름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userGender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성별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userEmail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이메일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userBelong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소속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userAuthority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권한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60D06AA8-2BDC-4398-97C8-98F863B5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22536"/>
              </p:ext>
            </p:extLst>
          </p:nvPr>
        </p:nvGraphicFramePr>
        <p:xfrm>
          <a:off x="6029694" y="2122814"/>
          <a:ext cx="2174714" cy="1477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714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10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Name </a:t>
                      </a:r>
                      <a:r>
                        <a:rPr lang="ko-KR" altLang="en-US" sz="1600" dirty="0"/>
                        <a:t>이름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Date </a:t>
                      </a:r>
                      <a:r>
                        <a:rPr lang="ko-KR" altLang="en-US" sz="1600" dirty="0"/>
                        <a:t>날짜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Attendtime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출근 시간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Closetime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퇴근 시간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AAFC1F10-5CF4-44F2-B0AE-3EBDEB49B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68683"/>
              </p:ext>
            </p:extLst>
          </p:nvPr>
        </p:nvGraphicFramePr>
        <p:xfrm>
          <a:off x="8474891" y="2124613"/>
          <a:ext cx="1777224" cy="1256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24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33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Name </a:t>
                      </a:r>
                      <a:r>
                        <a:rPr lang="ko-KR" altLang="en-US" sz="1600" dirty="0"/>
                        <a:t>이름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Locationx</a:t>
                      </a:r>
                      <a:r>
                        <a:rPr lang="ko-KR" altLang="en-US" sz="1600" dirty="0"/>
                        <a:t> 위도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Locationy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경도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D352623-6F5D-469F-988A-7C96BBB63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937499"/>
              </p:ext>
            </p:extLst>
          </p:nvPr>
        </p:nvGraphicFramePr>
        <p:xfrm>
          <a:off x="3025790" y="2122814"/>
          <a:ext cx="2733421" cy="174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421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33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bbsNum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bbsTitle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게시판 제목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b="1" dirty="0" err="1"/>
                        <a:t>userID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아이디</a:t>
                      </a:r>
                      <a:r>
                        <a:rPr lang="en-US" altLang="ko-KR" sz="1600" b="1" dirty="0"/>
                        <a:t>(foreign key)</a:t>
                      </a:r>
                    </a:p>
                    <a:p>
                      <a:pPr algn="l" latinLnBrk="1"/>
                      <a:r>
                        <a:rPr lang="en-US" altLang="ko-KR" sz="1600" b="0" dirty="0" err="1"/>
                        <a:t>bbsData</a:t>
                      </a:r>
                      <a:r>
                        <a:rPr lang="ko-KR" altLang="en-US" sz="1600" b="0" dirty="0"/>
                        <a:t> 작성 날짜</a:t>
                      </a:r>
                      <a:endParaRPr lang="en-US" altLang="ko-KR" sz="1600" b="0" dirty="0"/>
                    </a:p>
                    <a:p>
                      <a:pPr algn="l" latinLnBrk="1"/>
                      <a:r>
                        <a:rPr lang="en-US" altLang="ko-KR" sz="1600" b="0" dirty="0" err="1"/>
                        <a:t>bbsContent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내용</a:t>
                      </a:r>
                      <a:endParaRPr lang="en-US" altLang="ko-KR" sz="1600" b="0" dirty="0"/>
                    </a:p>
                    <a:p>
                      <a:pPr algn="l" latinLnBrk="1"/>
                      <a:r>
                        <a:rPr lang="en-US" altLang="ko-KR" sz="1600" b="0" dirty="0" err="1"/>
                        <a:t>bbsAvailable</a:t>
                      </a:r>
                      <a:r>
                        <a:rPr lang="en-US" altLang="ko-KR" sz="1600" b="0" dirty="0"/>
                        <a:t> </a:t>
                      </a:r>
                      <a:r>
                        <a:rPr lang="ko-KR" altLang="en-US" sz="1600" b="0" dirty="0"/>
                        <a:t>이용 권한</a:t>
                      </a:r>
                      <a:endParaRPr lang="en-US" altLang="ko-KR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FB1D51D-5BE3-4555-99E9-F695339C3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35097"/>
              </p:ext>
            </p:extLst>
          </p:nvPr>
        </p:nvGraphicFramePr>
        <p:xfrm>
          <a:off x="348627" y="4534025"/>
          <a:ext cx="2020291" cy="101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291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33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2622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Date </a:t>
                      </a:r>
                      <a:r>
                        <a:rPr lang="ko-KR" altLang="en-US" sz="1600" dirty="0"/>
                        <a:t>날짜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/>
                        <a:t>Schedule </a:t>
                      </a:r>
                      <a:r>
                        <a:rPr lang="ko-KR" altLang="en-US" sz="1600" dirty="0"/>
                        <a:t>일정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8B27971-EA49-4ACB-B143-E5D2DF0A2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86641"/>
              </p:ext>
            </p:extLst>
          </p:nvPr>
        </p:nvGraphicFramePr>
        <p:xfrm>
          <a:off x="2607656" y="4534025"/>
          <a:ext cx="4238285" cy="174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285">
                  <a:extLst>
                    <a:ext uri="{9D8B030D-6E8A-4147-A177-3AD203B41FA5}">
                      <a16:colId xmlns:a16="http://schemas.microsoft.com/office/drawing/2014/main" val="2064940482"/>
                    </a:ext>
                  </a:extLst>
                </a:gridCol>
              </a:tblGrid>
              <a:tr h="433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u="sng" dirty="0" err="1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43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InputDistanceMeasure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거리 센서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InputAccelerationMeasure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가속도 센서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InputPollutionMeasure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유해 가스 센서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OutputVibration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진동 센서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en-US" altLang="ko-KR" sz="1600" dirty="0" err="1"/>
                        <a:t>OutputLED</a:t>
                      </a:r>
                      <a:r>
                        <a:rPr lang="en-US" altLang="ko-KR" sz="1600" dirty="0"/>
                        <a:t> LED </a:t>
                      </a:r>
                      <a:r>
                        <a:rPr lang="ko-KR" altLang="en-US" sz="1600" dirty="0"/>
                        <a:t>센서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0797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FB64A5-0599-43EE-99FF-AC87133CB41C}"/>
              </a:ext>
            </a:extLst>
          </p:cNvPr>
          <p:cNvSpPr txBox="1"/>
          <p:nvPr/>
        </p:nvSpPr>
        <p:spPr>
          <a:xfrm>
            <a:off x="6910274" y="3718109"/>
            <a:ext cx="4465920" cy="3046988"/>
          </a:xfrm>
          <a:prstGeom prst="rect">
            <a:avLst/>
          </a:prstGeom>
          <a:noFill/>
          <a:ln w="63500">
            <a:solidFill>
              <a:schemeClr val="accent1">
                <a:alpha val="99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User </a:t>
            </a:r>
            <a:r>
              <a:rPr lang="ko-KR" altLang="en-US" sz="1600" b="1" dirty="0"/>
              <a:t>테이블</a:t>
            </a:r>
            <a:endParaRPr lang="en-US" altLang="ko-KR" sz="1600" b="1" dirty="0"/>
          </a:p>
          <a:p>
            <a:r>
              <a:rPr lang="ko-KR" altLang="en-US" sz="1600" dirty="0"/>
              <a:t>회원가입 시 회원 정보 저장되는 테이블</a:t>
            </a:r>
            <a:endParaRPr lang="en-US" altLang="ko-KR" sz="1600" dirty="0"/>
          </a:p>
          <a:p>
            <a:r>
              <a:rPr lang="en-US" altLang="ko-KR" sz="1600" b="1" dirty="0" err="1"/>
              <a:t>Bbs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  <a:r>
              <a:rPr lang="en-US" altLang="ko-KR" sz="1600" b="1" dirty="0"/>
              <a:t> </a:t>
            </a:r>
          </a:p>
          <a:p>
            <a:r>
              <a:rPr lang="ko-KR" altLang="en-US" sz="1600" dirty="0"/>
              <a:t>근로자의 게시판 관련 내용을 저장하는 테이블</a:t>
            </a:r>
          </a:p>
          <a:p>
            <a:r>
              <a:rPr lang="en-US" altLang="ko-KR" sz="1600" b="1" dirty="0"/>
              <a:t>Location </a:t>
            </a:r>
            <a:r>
              <a:rPr lang="ko-KR" altLang="en-US" sz="1600" b="1" dirty="0"/>
              <a:t>테이블</a:t>
            </a:r>
            <a:endParaRPr lang="en-US" altLang="ko-KR" sz="1600" b="1" dirty="0"/>
          </a:p>
          <a:p>
            <a:r>
              <a:rPr lang="ko-KR" altLang="en-US" sz="1600" dirty="0"/>
              <a:t>근로자 위치 저장되는 테이블</a:t>
            </a:r>
            <a:endParaRPr lang="en-US" altLang="ko-KR" sz="1600" b="1" dirty="0"/>
          </a:p>
          <a:p>
            <a:r>
              <a:rPr lang="en-US" altLang="ko-KR" sz="1600" b="1" dirty="0" err="1"/>
              <a:t>CommuteInfo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테이블</a:t>
            </a:r>
            <a:endParaRPr lang="en-US" altLang="ko-KR" sz="1600" b="1" dirty="0"/>
          </a:p>
          <a:p>
            <a:r>
              <a:rPr lang="ko-KR" altLang="en-US" sz="1600" dirty="0"/>
              <a:t>근로자의 출퇴근 시간을 저장하는 테이블</a:t>
            </a:r>
            <a:endParaRPr lang="en-US" altLang="ko-KR" sz="1600" dirty="0"/>
          </a:p>
          <a:p>
            <a:r>
              <a:rPr lang="en-US" altLang="ko-KR" sz="1600" b="1" dirty="0"/>
              <a:t>Schedule </a:t>
            </a:r>
            <a:r>
              <a:rPr lang="ko-KR" altLang="en-US" sz="1600" b="1" dirty="0"/>
              <a:t>테이블</a:t>
            </a:r>
            <a:endParaRPr lang="en-US" altLang="ko-KR" sz="1600" b="1" dirty="0"/>
          </a:p>
          <a:p>
            <a:r>
              <a:rPr lang="ko-KR" altLang="en-US" sz="1600" dirty="0"/>
              <a:t>근로자의 일정 테이블</a:t>
            </a:r>
            <a:endParaRPr lang="en-US" altLang="ko-KR" sz="1600" dirty="0"/>
          </a:p>
          <a:p>
            <a:r>
              <a:rPr lang="en-US" altLang="ko-KR" sz="1600" b="1" dirty="0"/>
              <a:t>Sensor </a:t>
            </a:r>
            <a:r>
              <a:rPr lang="ko-KR" altLang="en-US" sz="1600" b="1" dirty="0"/>
              <a:t>테이블</a:t>
            </a:r>
            <a:endParaRPr lang="en-US" altLang="ko-KR" sz="1600" b="1" dirty="0"/>
          </a:p>
          <a:p>
            <a:r>
              <a:rPr lang="ko-KR" altLang="en-US" sz="1600" dirty="0"/>
              <a:t>근로자의 각 센서 값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4434D9D-9EE4-4C6B-824F-3C4B69638BFA}"/>
              </a:ext>
            </a:extLst>
          </p:cNvPr>
          <p:cNvCxnSpPr>
            <a:cxnSpLocks/>
          </p:cNvCxnSpPr>
          <p:nvPr/>
        </p:nvCxnSpPr>
        <p:spPr>
          <a:xfrm>
            <a:off x="2368918" y="2295576"/>
            <a:ext cx="751308" cy="595216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1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1"/>
            <a:ext cx="12192000" cy="1449896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05032" y="984285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243916" y="87935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894414" y="559864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432117" y="848971"/>
            <a:ext cx="3062015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rgbClr val="68BAC6"/>
                </a:solidFill>
              </a:rPr>
              <a:t>지적 사항 </a:t>
            </a:r>
            <a:r>
              <a:rPr lang="en-US" altLang="ko-KR" sz="1400" b="1" dirty="0">
                <a:solidFill>
                  <a:srgbClr val="68BAC6"/>
                </a:solidFill>
              </a:rPr>
              <a:t>(2</a:t>
            </a:r>
            <a:r>
              <a:rPr lang="ko-KR" altLang="en-US" sz="1400" b="1" dirty="0">
                <a:solidFill>
                  <a:srgbClr val="68BAC6"/>
                </a:solidFill>
              </a:rPr>
              <a:t>차</a:t>
            </a:r>
            <a:r>
              <a:rPr lang="en-US" altLang="ko-KR" sz="1400" b="1" dirty="0">
                <a:solidFill>
                  <a:srgbClr val="68BAC6"/>
                </a:solidFill>
              </a:rPr>
              <a:t>)-</a:t>
            </a:r>
            <a:r>
              <a:rPr lang="ko-KR" altLang="en-US" sz="1400" b="1" dirty="0">
                <a:solidFill>
                  <a:srgbClr val="68BAC6"/>
                </a:solidFill>
              </a:rPr>
              <a:t>헬멧 설계 디자인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117" y="3213212"/>
            <a:ext cx="274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</a:p>
          <a:p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C:\Users\kwb\Documents\카카오톡 받은 파일\KakaoTalk_20180308_175900925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84" y="4203478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wb\Documents\카카오톡 받은 파일\KakaoTalk_20180308_175901633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84" y="4200033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kwb\Documents\카카오톡 받은 파일\KakaoTalk_20180308_175902227.jpg">
            <a:extLst>
              <a:ext uri="{FF2B5EF4-FFF2-40B4-BE49-F238E27FC236}">
                <a16:creationId xmlns:a16="http://schemas.microsoft.com/office/drawing/2014/main" id="{7E59721B-8785-4133-8684-9C65D1C47BC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6" y="1614143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kwb\Documents\카카오톡 받은 파일\KakaoTalk_20180308_175902379.jpg">
            <a:extLst>
              <a:ext uri="{FF2B5EF4-FFF2-40B4-BE49-F238E27FC236}">
                <a16:creationId xmlns:a16="http://schemas.microsoft.com/office/drawing/2014/main" id="{A9DFF5C4-63AF-4A79-A422-6A649B47BA3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84" y="1614143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kwb\Documents\카카오톡 받은 파일\KakaoTalk_20180308_175901309.jpg">
            <a:extLst>
              <a:ext uri="{FF2B5EF4-FFF2-40B4-BE49-F238E27FC236}">
                <a16:creationId xmlns:a16="http://schemas.microsoft.com/office/drawing/2014/main" id="{47934757-70CE-48C3-9865-E482E5C6BAD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6" y="4203478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 15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9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 err="1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헬맷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70" y="632577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://www.parkingsale.co.kr/upload/goods/c37842_aa2.jpg">
            <a:extLst>
              <a:ext uri="{FF2B5EF4-FFF2-40B4-BE49-F238E27FC236}">
                <a16:creationId xmlns:a16="http://schemas.microsoft.com/office/drawing/2014/main" id="{7CD12E54-422A-4788-8412-5DBA9DE1B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" y="3501384"/>
            <a:ext cx="2334407" cy="23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Kwb\Desktop\오렌지보드.PNG">
            <a:extLst>
              <a:ext uri="{FF2B5EF4-FFF2-40B4-BE49-F238E27FC236}">
                <a16:creationId xmlns:a16="http://schemas.microsoft.com/office/drawing/2014/main" id="{ABC9C1EA-54DA-48EB-B4A9-075E9BD2A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586"/>
          <a:stretch/>
        </p:blipFill>
        <p:spPr bwMode="auto">
          <a:xfrm>
            <a:off x="2830661" y="4763576"/>
            <a:ext cx="1578074" cy="10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CF0FA7-441F-4F50-A409-E3900581B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028951"/>
              </p:ext>
            </p:extLst>
          </p:nvPr>
        </p:nvGraphicFramePr>
        <p:xfrm>
          <a:off x="182933" y="3052348"/>
          <a:ext cx="252409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284">
                  <a:extLst>
                    <a:ext uri="{9D8B030D-6E8A-4147-A177-3AD203B41FA5}">
                      <a16:colId xmlns:a16="http://schemas.microsoft.com/office/drawing/2014/main" val="2758438135"/>
                    </a:ext>
                  </a:extLst>
                </a:gridCol>
                <a:gridCol w="1425809">
                  <a:extLst>
                    <a:ext uri="{9D8B030D-6E8A-4147-A177-3AD203B41FA5}">
                      <a16:colId xmlns:a16="http://schemas.microsoft.com/office/drawing/2014/main" val="3538526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제조회사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에스탑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392338"/>
                  </a:ext>
                </a:extLst>
              </a:tr>
              <a:tr h="229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투구형 안전모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79924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5B60A9-AAB3-4B49-B493-F746E243A835}"/>
              </a:ext>
            </a:extLst>
          </p:cNvPr>
          <p:cNvCxnSpPr>
            <a:cxnSpLocks/>
          </p:cNvCxnSpPr>
          <p:nvPr/>
        </p:nvCxnSpPr>
        <p:spPr>
          <a:xfrm>
            <a:off x="1284514" y="3607929"/>
            <a:ext cx="94268" cy="27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6A4A21F-1D36-4693-B7A7-7D1F1427548D}"/>
              </a:ext>
            </a:extLst>
          </p:cNvPr>
          <p:cNvCxnSpPr>
            <a:cxnSpLocks/>
            <a:stCxn id="37" idx="1"/>
            <a:endCxn id="16" idx="0"/>
          </p:cNvCxnSpPr>
          <p:nvPr/>
        </p:nvCxnSpPr>
        <p:spPr>
          <a:xfrm rot="10800000" flipV="1">
            <a:off x="3619698" y="4500800"/>
            <a:ext cx="901742" cy="2627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F45AE3B-2CDB-4743-A868-03E87F503B86}"/>
              </a:ext>
            </a:extLst>
          </p:cNvPr>
          <p:cNvCxnSpPr>
            <a:cxnSpLocks/>
          </p:cNvCxnSpPr>
          <p:nvPr/>
        </p:nvCxnSpPr>
        <p:spPr>
          <a:xfrm rot="10800000">
            <a:off x="2264092" y="4784732"/>
            <a:ext cx="572592" cy="22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A4FCC50D-44EB-4480-8B6E-2E636637A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707125"/>
              </p:ext>
            </p:extLst>
          </p:nvPr>
        </p:nvGraphicFramePr>
        <p:xfrm>
          <a:off x="5446577" y="2675825"/>
          <a:ext cx="874903" cy="2877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 센서</a:t>
                      </a: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867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>
                        <a:extLst/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6690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>
                        <a:extLst/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976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>
                        <a:extLst/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4873249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A4DB504-2EA6-4A2A-A1DD-DBE9F3E45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67442"/>
              </p:ext>
            </p:extLst>
          </p:nvPr>
        </p:nvGraphicFramePr>
        <p:xfrm>
          <a:off x="4521440" y="2675825"/>
          <a:ext cx="900430" cy="3649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3661634011"/>
                    </a:ext>
                  </a:extLst>
                </a:gridCol>
              </a:tblGrid>
              <a:tr h="300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 센서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019851"/>
                  </a:ext>
                </a:extLst>
              </a:tr>
              <a:tr h="71643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82063384"/>
                  </a:ext>
                </a:extLst>
              </a:tr>
              <a:tr h="8764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17022619"/>
                  </a:ext>
                </a:extLst>
              </a:tr>
              <a:tr h="94847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13660544"/>
                  </a:ext>
                </a:extLst>
              </a:tr>
              <a:tr h="80806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78464725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C6A980C2-1148-4667-ADEA-6FD9A80C75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38" y="4648054"/>
            <a:ext cx="872442" cy="9054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367C2D-2307-49E9-B70B-BD47123EB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2675825"/>
            <a:ext cx="2691625" cy="3562150"/>
          </a:xfrm>
          <a:prstGeom prst="rect">
            <a:avLst/>
          </a:prstGeom>
        </p:spPr>
      </p:pic>
      <p:sp>
        <p:nvSpPr>
          <p:cNvPr id="41" name="사다리꼴 40">
            <a:extLst>
              <a:ext uri="{FF2B5EF4-FFF2-40B4-BE49-F238E27FC236}">
                <a16:creationId xmlns:a16="http://schemas.microsoft.com/office/drawing/2014/main" id="{B3CD59B2-E323-463C-BC90-C26CCA6EAFBE}"/>
              </a:ext>
            </a:extLst>
          </p:cNvPr>
          <p:cNvSpPr/>
          <p:nvPr/>
        </p:nvSpPr>
        <p:spPr>
          <a:xfrm rot="14175715">
            <a:off x="8483685" y="2830908"/>
            <a:ext cx="2042131" cy="2727008"/>
          </a:xfrm>
          <a:prstGeom prst="trapezoid">
            <a:avLst>
              <a:gd name="adj" fmla="val 49782"/>
            </a:avLst>
          </a:prstGeom>
          <a:gradFill flip="none" rotWithShape="1">
            <a:gsLst>
              <a:gs pos="9000">
                <a:schemeClr val="accent1">
                  <a:lumMod val="20000"/>
                  <a:lumOff val="80000"/>
                  <a:shade val="30000"/>
                  <a:satMod val="115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89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8F4ED92-01CC-45A1-9E7C-A4CA1786D5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47" y="2588022"/>
            <a:ext cx="1571048" cy="17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Class Diagram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11" name="Picture 2" descr="C:\Users\Administrator\Desktop\캡처.PNG">
            <a:extLst>
              <a:ext uri="{FF2B5EF4-FFF2-40B4-BE49-F238E27FC236}">
                <a16:creationId xmlns:a16="http://schemas.microsoft.com/office/drawing/2014/main" id="{EA30B522-0598-42F4-8E3E-BCF42C55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59" y="1572297"/>
            <a:ext cx="9179704" cy="516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0B4898F-1B0C-4DA8-9E45-83EF225422FA}"/>
              </a:ext>
            </a:extLst>
          </p:cNvPr>
          <p:cNvGrpSpPr/>
          <p:nvPr/>
        </p:nvGrpSpPr>
        <p:grpSpPr>
          <a:xfrm>
            <a:off x="1489595" y="1584143"/>
            <a:ext cx="2803272" cy="3230478"/>
            <a:chOff x="1489595" y="1584143"/>
            <a:chExt cx="2803272" cy="323047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680CBC0-510E-4B31-BFBA-2B04D7718F21}"/>
                </a:ext>
              </a:extLst>
            </p:cNvPr>
            <p:cNvSpPr/>
            <p:nvPr/>
          </p:nvSpPr>
          <p:spPr>
            <a:xfrm>
              <a:off x="1489595" y="1584143"/>
              <a:ext cx="2803272" cy="291085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C93FC3-7DFF-4BF5-AEC9-C304CCBCB3C3}"/>
                </a:ext>
              </a:extLst>
            </p:cNvPr>
            <p:cNvSpPr txBox="1"/>
            <p:nvPr/>
          </p:nvSpPr>
          <p:spPr>
            <a:xfrm>
              <a:off x="2413815" y="4506844"/>
              <a:ext cx="832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&lt;Web&gt;</a:t>
              </a:r>
              <a:endParaRPr lang="ko-KR" altLang="en-US" sz="14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0EC7CC-47C7-4D38-B1E0-589DC22D1D06}"/>
              </a:ext>
            </a:extLst>
          </p:cNvPr>
          <p:cNvGrpSpPr/>
          <p:nvPr/>
        </p:nvGrpSpPr>
        <p:grpSpPr>
          <a:xfrm>
            <a:off x="5087545" y="2200753"/>
            <a:ext cx="1203470" cy="1023710"/>
            <a:chOff x="5087545" y="2200753"/>
            <a:chExt cx="1203470" cy="102371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C228104-5462-45A2-8010-24C7CEF7B3C3}"/>
                </a:ext>
              </a:extLst>
            </p:cNvPr>
            <p:cNvSpPr/>
            <p:nvPr/>
          </p:nvSpPr>
          <p:spPr>
            <a:xfrm>
              <a:off x="5087545" y="2200753"/>
              <a:ext cx="1173883" cy="763830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A16817-2A9D-4C87-AEC1-CDE1575F2D0D}"/>
                </a:ext>
              </a:extLst>
            </p:cNvPr>
            <p:cNvSpPr txBox="1"/>
            <p:nvPr/>
          </p:nvSpPr>
          <p:spPr>
            <a:xfrm>
              <a:off x="5159872" y="2916686"/>
              <a:ext cx="1131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&lt;Arduino&gt;</a:t>
              </a:r>
              <a:endParaRPr lang="ko-KR" altLang="en-US" sz="1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3E08E6-0DF5-43F2-B116-867DAC1A1D86}"/>
              </a:ext>
            </a:extLst>
          </p:cNvPr>
          <p:cNvGrpSpPr/>
          <p:nvPr/>
        </p:nvGrpSpPr>
        <p:grpSpPr>
          <a:xfrm>
            <a:off x="6791529" y="1544208"/>
            <a:ext cx="3865534" cy="3218631"/>
            <a:chOff x="6791529" y="1544208"/>
            <a:chExt cx="3865534" cy="32186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1478A5E-8D1E-4D77-9868-78CA629CAE4E}"/>
                </a:ext>
              </a:extLst>
            </p:cNvPr>
            <p:cNvSpPr/>
            <p:nvPr/>
          </p:nvSpPr>
          <p:spPr>
            <a:xfrm>
              <a:off x="6791529" y="1544208"/>
              <a:ext cx="3865534" cy="291085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AC751-9E52-4EAE-8E38-6B410DF38D57}"/>
                </a:ext>
              </a:extLst>
            </p:cNvPr>
            <p:cNvSpPr txBox="1"/>
            <p:nvPr/>
          </p:nvSpPr>
          <p:spPr>
            <a:xfrm>
              <a:off x="8114096" y="4455062"/>
              <a:ext cx="1364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&lt;Blue Tooth&gt;</a:t>
              </a:r>
              <a:endParaRPr lang="ko-KR" altLang="en-US" sz="1400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DB17CC-DE69-4275-9EAB-A51DF3FA7A5D}"/>
              </a:ext>
            </a:extLst>
          </p:cNvPr>
          <p:cNvGrpSpPr/>
          <p:nvPr/>
        </p:nvGrpSpPr>
        <p:grpSpPr>
          <a:xfrm>
            <a:off x="4292867" y="3224463"/>
            <a:ext cx="2820202" cy="2233058"/>
            <a:chOff x="4292867" y="3224463"/>
            <a:chExt cx="2820202" cy="223305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D2B85BF-821E-4375-BDB7-D22B65A3327B}"/>
                </a:ext>
              </a:extLst>
            </p:cNvPr>
            <p:cNvSpPr/>
            <p:nvPr/>
          </p:nvSpPr>
          <p:spPr>
            <a:xfrm>
              <a:off x="4292867" y="3224463"/>
              <a:ext cx="2820202" cy="1973178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AA30E7-DD30-4D94-B5F9-309E98A64BA6}"/>
                </a:ext>
              </a:extLst>
            </p:cNvPr>
            <p:cNvSpPr txBox="1"/>
            <p:nvPr/>
          </p:nvSpPr>
          <p:spPr>
            <a:xfrm>
              <a:off x="4936085" y="5149744"/>
              <a:ext cx="1855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&lt;Server/Database&gt;</a:t>
              </a:r>
              <a:endParaRPr lang="ko-KR" altLang="en-US" sz="1400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8436D6-74B4-480F-B497-FFC68B05FB7A}"/>
              </a:ext>
            </a:extLst>
          </p:cNvPr>
          <p:cNvGrpSpPr/>
          <p:nvPr/>
        </p:nvGrpSpPr>
        <p:grpSpPr>
          <a:xfrm>
            <a:off x="3291840" y="4880354"/>
            <a:ext cx="5284269" cy="1883006"/>
            <a:chOff x="3291840" y="4880354"/>
            <a:chExt cx="5284269" cy="188300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37A8D81-1F2C-41FA-A5E3-0EEA675D139C}"/>
                </a:ext>
              </a:extLst>
            </p:cNvPr>
            <p:cNvSpPr/>
            <p:nvPr/>
          </p:nvSpPr>
          <p:spPr>
            <a:xfrm>
              <a:off x="3291840" y="5197641"/>
              <a:ext cx="5284269" cy="1565719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8729AE-3CA6-48D2-B899-E5DC063F3D73}"/>
                </a:ext>
              </a:extLst>
            </p:cNvPr>
            <p:cNvSpPr txBox="1"/>
            <p:nvPr/>
          </p:nvSpPr>
          <p:spPr>
            <a:xfrm>
              <a:off x="5466017" y="4880354"/>
              <a:ext cx="7954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&lt;App&gt;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99BB5394-6886-4193-87F6-DC277B28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536" y="6334657"/>
            <a:ext cx="20574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46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814C2A2-E698-416B-93ED-CC7361CDE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3" y="3457589"/>
            <a:ext cx="2231528" cy="338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DD4C6-4F93-4338-A454-57A1986D0F6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50" y="3472263"/>
            <a:ext cx="2232000" cy="3384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E8AE64-03C1-41A9-9ACB-3433AB832F83}"/>
              </a:ext>
            </a:extLst>
          </p:cNvPr>
          <p:cNvGrpSpPr/>
          <p:nvPr/>
        </p:nvGrpSpPr>
        <p:grpSpPr>
          <a:xfrm>
            <a:off x="9212539" y="39757"/>
            <a:ext cx="2232000" cy="3384000"/>
            <a:chOff x="6955966" y="2024080"/>
            <a:chExt cx="2613951" cy="444779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F02C0A-E46E-44EB-A25F-1D45BD1BCBA7}"/>
                </a:ext>
              </a:extLst>
            </p:cNvPr>
            <p:cNvGrpSpPr/>
            <p:nvPr/>
          </p:nvGrpSpPr>
          <p:grpSpPr>
            <a:xfrm>
              <a:off x="6955966" y="2024080"/>
              <a:ext cx="2613951" cy="4447792"/>
              <a:chOff x="7754594" y="2036684"/>
              <a:chExt cx="2613951" cy="444779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03E2A9F-C8C2-4244-8976-A57E8D430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4594" y="2036684"/>
                <a:ext cx="2613951" cy="444779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387D0F6-2432-4528-BFB7-402C4ADAAEC6}"/>
                  </a:ext>
                </a:extLst>
              </p:cNvPr>
              <p:cNvSpPr/>
              <p:nvPr/>
            </p:nvSpPr>
            <p:spPr>
              <a:xfrm>
                <a:off x="7754594" y="5670329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84C6F7-511D-483C-8569-6249FAD01D6A}"/>
                  </a:ext>
                </a:extLst>
              </p:cNvPr>
              <p:cNvSpPr/>
              <p:nvPr/>
            </p:nvSpPr>
            <p:spPr>
              <a:xfrm>
                <a:off x="8808694" y="5660864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792F907-E559-4795-900A-CCE2E58FA117}"/>
                  </a:ext>
                </a:extLst>
              </p:cNvPr>
              <p:cNvSpPr/>
              <p:nvPr/>
            </p:nvSpPr>
            <p:spPr>
              <a:xfrm>
                <a:off x="8852245" y="5884838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8200655-558B-4DF0-9E6C-CCC463592EC9}"/>
                </a:ext>
              </a:extLst>
            </p:cNvPr>
            <p:cNvSpPr/>
            <p:nvPr/>
          </p:nvSpPr>
          <p:spPr>
            <a:xfrm>
              <a:off x="6983946" y="5715139"/>
              <a:ext cx="1965138" cy="27847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F78E4D3-0FBF-4969-819A-D868A9960E74}"/>
                </a:ext>
              </a:extLst>
            </p:cNvPr>
            <p:cNvSpPr/>
            <p:nvPr/>
          </p:nvSpPr>
          <p:spPr>
            <a:xfrm>
              <a:off x="8964655" y="5724533"/>
              <a:ext cx="561712" cy="27847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pic>
        <p:nvPicPr>
          <p:cNvPr id="21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B19B4C6-EAF7-492F-BB65-964EA5EF722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41" y="0"/>
            <a:ext cx="1567262" cy="2516400"/>
          </a:xfrm>
          <a:prstGeom prst="rect">
            <a:avLst/>
          </a:prstGeom>
        </p:spPr>
      </p:pic>
      <p:pic>
        <p:nvPicPr>
          <p:cNvPr id="22" name="Picture 2" descr="C:\Users\Kwb\Desktop\캡처6.PNG">
            <a:extLst>
              <a:ext uri="{FF2B5EF4-FFF2-40B4-BE49-F238E27FC236}">
                <a16:creationId xmlns:a16="http://schemas.microsoft.com/office/drawing/2014/main" id="{EE6F35FE-3921-4293-BD0D-DD3F9677B0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r="6896"/>
          <a:stretch/>
        </p:blipFill>
        <p:spPr bwMode="auto">
          <a:xfrm>
            <a:off x="5312369" y="53624"/>
            <a:ext cx="1567262" cy="251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Kwb\Desktop\캡처1.PNG">
            <a:extLst>
              <a:ext uri="{FF2B5EF4-FFF2-40B4-BE49-F238E27FC236}">
                <a16:creationId xmlns:a16="http://schemas.microsoft.com/office/drawing/2014/main" id="{7C8CE5D8-83AE-482F-A663-9223EC0375F3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35629" r="37128" b="1"/>
          <a:stretch/>
        </p:blipFill>
        <p:spPr bwMode="auto">
          <a:xfrm>
            <a:off x="3745107" y="53624"/>
            <a:ext cx="1567261" cy="25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052CD1-3EBA-4842-83A2-DBF37BE18F9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6547" y="3131682"/>
            <a:ext cx="2231528" cy="3385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2F933B-4707-4866-A7DE-B41A2211CF8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7461" y="88263"/>
            <a:ext cx="2232000" cy="338400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315336A-0925-46EA-B12E-D9C2AE63C42E}"/>
              </a:ext>
            </a:extLst>
          </p:cNvPr>
          <p:cNvCxnSpPr>
            <a:stCxn id="22" idx="2"/>
            <a:endCxn id="4" idx="0"/>
          </p:cNvCxnSpPr>
          <p:nvPr/>
        </p:nvCxnSpPr>
        <p:spPr>
          <a:xfrm rot="5400000">
            <a:off x="5813998" y="2849679"/>
            <a:ext cx="560317" cy="3689"/>
          </a:xfrm>
          <a:prstGeom prst="bentConnector3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1B2B18C-F224-473E-A573-470F4E073516}"/>
              </a:ext>
            </a:extLst>
          </p:cNvPr>
          <p:cNvCxnSpPr>
            <a:stCxn id="23" idx="2"/>
            <a:endCxn id="4" idx="0"/>
          </p:cNvCxnSpPr>
          <p:nvPr/>
        </p:nvCxnSpPr>
        <p:spPr>
          <a:xfrm rot="16200000" flipH="1">
            <a:off x="5029695" y="2069066"/>
            <a:ext cx="561658" cy="1563573"/>
          </a:xfrm>
          <a:prstGeom prst="bentConnector3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6D17763-E959-4532-AACB-776DB9464BD7}"/>
              </a:ext>
            </a:extLst>
          </p:cNvPr>
          <p:cNvCxnSpPr>
            <a:stCxn id="21" idx="2"/>
            <a:endCxn id="4" idx="0"/>
          </p:cNvCxnSpPr>
          <p:nvPr/>
        </p:nvCxnSpPr>
        <p:spPr>
          <a:xfrm rot="5400000">
            <a:off x="6568301" y="2040411"/>
            <a:ext cx="615282" cy="1567261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A1FC6FC8-ADE5-47A7-8A88-62454EA2AA78}"/>
              </a:ext>
            </a:extLst>
          </p:cNvPr>
          <p:cNvCxnSpPr>
            <a:cxnSpLocks/>
          </p:cNvCxnSpPr>
          <p:nvPr/>
        </p:nvCxnSpPr>
        <p:spPr>
          <a:xfrm rot="10800000">
            <a:off x="3050633" y="2172929"/>
            <a:ext cx="1997086" cy="3044188"/>
          </a:xfrm>
          <a:prstGeom prst="bentConnector3">
            <a:avLst>
              <a:gd name="adj1" fmla="val 76752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C5FF869-F43C-4A06-AA00-FBB89866EE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9462" y="5963676"/>
            <a:ext cx="2090059" cy="349464"/>
          </a:xfrm>
          <a:prstGeom prst="bentConnector3">
            <a:avLst>
              <a:gd name="adj1" fmla="val 75070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72EEDD9-F7AF-4C69-996F-505250CD13F4}"/>
              </a:ext>
            </a:extLst>
          </p:cNvPr>
          <p:cNvCxnSpPr>
            <a:cxnSpLocks/>
          </p:cNvCxnSpPr>
          <p:nvPr/>
        </p:nvCxnSpPr>
        <p:spPr>
          <a:xfrm flipV="1">
            <a:off x="7157593" y="2124423"/>
            <a:ext cx="2004464" cy="3092694"/>
          </a:xfrm>
          <a:prstGeom prst="bentConnector3">
            <a:avLst>
              <a:gd name="adj1" fmla="val 78191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1F2723-9B0E-4DE2-806B-E5A18EFB477E}"/>
              </a:ext>
            </a:extLst>
          </p:cNvPr>
          <p:cNvCxnSpPr>
            <a:cxnSpLocks/>
          </p:cNvCxnSpPr>
          <p:nvPr/>
        </p:nvCxnSpPr>
        <p:spPr>
          <a:xfrm>
            <a:off x="7220801" y="5947855"/>
            <a:ext cx="1978442" cy="338296"/>
          </a:xfrm>
          <a:prstGeom prst="bentConnector3">
            <a:avLst>
              <a:gd name="adj1" fmla="val 75965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">
            <a:extLst>
              <a:ext uri="{FF2B5EF4-FFF2-40B4-BE49-F238E27FC236}">
                <a16:creationId xmlns:a16="http://schemas.microsoft.com/office/drawing/2014/main" id="{E476F727-F803-40FE-A1A5-D369D7F99114}"/>
              </a:ext>
            </a:extLst>
          </p:cNvPr>
          <p:cNvSpPr txBox="1">
            <a:spLocks/>
          </p:cNvSpPr>
          <p:nvPr/>
        </p:nvSpPr>
        <p:spPr>
          <a:xfrm>
            <a:off x="9285463" y="63590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18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2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Web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19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8CE4B-A78C-4093-8979-E9A682AB40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9603" y="1629296"/>
          <a:ext cx="4705189" cy="4971008"/>
        </p:xfrm>
        <a:graphic>
          <a:graphicData uri="http://schemas.openxmlformats.org/drawingml/2006/table">
            <a:tbl>
              <a:tblPr/>
              <a:tblGrid>
                <a:gridCol w="470518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Web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UserAccess</a:t>
                      </a:r>
                      <a:r>
                        <a:rPr lang="en-US" altLang="ko-K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770840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로그인에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필요한 정보 관리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회원가입에 필요한 정보 관리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UserID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Password, 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UserName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 Gender, 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eMail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joinMemInfo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회원가입에 필요한 데이터 전송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Sql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.Connection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을 통한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DB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와 데이터 송수신 구현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회원가입을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반영하는 시점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220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기입한 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Password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Selcet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ID, Password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비교하여 같을 경우 로그인 수행</a:t>
                      </a:r>
                      <a:endParaRPr lang="en-US" altLang="ko-KR" sz="1200" b="1" kern="0" spc="0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가입정보를 양식에 맡게 작성하였을 경우에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수행하여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정보 저장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  <p:pic>
        <p:nvPicPr>
          <p:cNvPr id="9" name="Picture 2" descr="C:\Users\Kwb\Desktop\캡처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r="6896"/>
          <a:stretch/>
        </p:blipFill>
        <p:spPr bwMode="auto">
          <a:xfrm>
            <a:off x="8515499" y="1948543"/>
            <a:ext cx="2935281" cy="43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wb\Desktop\캡처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35629" r="37128" b="1"/>
          <a:stretch/>
        </p:blipFill>
        <p:spPr bwMode="auto">
          <a:xfrm>
            <a:off x="5392505" y="2198361"/>
            <a:ext cx="2935281" cy="24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9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0" y="0"/>
            <a:ext cx="6424262" cy="6858000"/>
            <a:chOff x="0" y="0"/>
            <a:chExt cx="6424262" cy="6858000"/>
          </a:xfr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</p:grpSpPr>
        <p:sp>
          <p:nvSpPr>
            <p:cNvPr id="12" name="자유형 11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60198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19800" y="3282436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847" y="3411207"/>
            <a:ext cx="3943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Smart Safety Helmet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5423" y="2535698"/>
            <a:ext cx="5007549" cy="63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000" b="1" i="1" dirty="0">
                <a:solidFill>
                  <a:schemeClr val="bg1"/>
                </a:solidFill>
                <a:latin typeface="+mn-ea"/>
              </a:rPr>
              <a:t>SSH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823469" y="525597"/>
            <a:ext cx="1476511" cy="3712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43844">
                  <a:shade val="30000"/>
                  <a:satMod val="115000"/>
                </a:srgbClr>
              </a:gs>
              <a:gs pos="50000">
                <a:srgbClr val="343844">
                  <a:shade val="67500"/>
                  <a:satMod val="115000"/>
                </a:srgbClr>
              </a:gs>
              <a:gs pos="100000">
                <a:srgbClr val="343844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차 </a:t>
            </a:r>
            <a:r>
              <a:rPr lang="ko-KR" altLang="en-US" sz="1400" b="1" dirty="0" err="1">
                <a:solidFill>
                  <a:schemeClr val="bg1"/>
                </a:solidFill>
              </a:rPr>
              <a:t>례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2838"/>
              </p:ext>
            </p:extLst>
          </p:nvPr>
        </p:nvGraphicFramePr>
        <p:xfrm>
          <a:off x="6698455" y="909756"/>
          <a:ext cx="4810390" cy="5484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1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졸업연구 개요</a:t>
                      </a:r>
                      <a:endParaRPr lang="en-US" altLang="ko-KR" sz="1200" b="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2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관련 제품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305614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3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시스템 수행 시나리오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4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시스템 구성도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181692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5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시스템 모듈 상세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43348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6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개발 환경 및 개발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업무 분담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5170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8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졸업 연구 수행 일정</a:t>
                      </a:r>
                      <a:endParaRPr lang="en-US" altLang="ko-KR" sz="12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CONTENTS 9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j-ea"/>
                          <a:cs typeface="+mn-cs"/>
                        </a:rPr>
                        <a:t>필요 기술 및 참고 문헌</a:t>
                      </a:r>
                      <a:endParaRPr lang="en-US" altLang="ko-KR" sz="12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4450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3650" y="629914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1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840DAD3-5A7C-42B0-9B8C-6793D5A463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544816"/>
          <a:ext cx="12192000" cy="5309264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4997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Web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959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Web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722684-7B5D-4D10-BE3D-9D54FF52F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67652"/>
              </p:ext>
            </p:extLst>
          </p:nvPr>
        </p:nvGraphicFramePr>
        <p:xfrm>
          <a:off x="271564" y="2272586"/>
          <a:ext cx="51598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3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2653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80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isLogin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isLogin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id, </a:t>
                      </a:r>
                      <a:r>
                        <a:rPr lang="en-US" altLang="ko-KR" sz="14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4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4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UserMemberInfo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정보 객체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DB</a:t>
                      </a:r>
                      <a:r>
                        <a:rPr lang="ko-KR" altLang="en-US" sz="1400" dirty="0"/>
                        <a:t>에 저장된 회원 정보 객체를 가져와 입력한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password</a:t>
                      </a:r>
                      <a:r>
                        <a:rPr lang="ko-KR" altLang="en-US" sz="1400" dirty="0"/>
                        <a:t> 가 일치하는지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isLogin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(id, </a:t>
                      </a:r>
                      <a:r>
                        <a:rPr lang="en-US" altLang="ko-KR" sz="14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4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B9755C3-8067-4EA6-B10C-DB11DEBF7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37482"/>
              </p:ext>
            </p:extLst>
          </p:nvPr>
        </p:nvGraphicFramePr>
        <p:xfrm>
          <a:off x="5542518" y="2281548"/>
          <a:ext cx="637791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174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1424539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  <a:gridCol w="2897205">
                  <a:extLst>
                    <a:ext uri="{9D8B030D-6E8A-4147-A177-3AD203B41FA5}">
                      <a16:colId xmlns:a16="http://schemas.microsoft.com/office/drawing/2014/main" val="2420599227"/>
                    </a:ext>
                  </a:extLst>
                </a:gridCol>
              </a:tblGrid>
              <a:tr h="26153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isLogin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–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구조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617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Passwd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String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Password</a:t>
                      </a:r>
                      <a:r>
                        <a:rPr lang="ko-KR" altLang="en-US" sz="1400" dirty="0"/>
                        <a:t>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6974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rs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ResultSet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결과 값을 </a:t>
                      </a:r>
                      <a:r>
                        <a:rPr lang="ko-KR" altLang="en-US" sz="1400" dirty="0" err="1"/>
                        <a:t>받아옴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48555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함수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42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bLogin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Boolean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입력한 객체의 정보와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정보 일치 시 </a:t>
                      </a:r>
                      <a:r>
                        <a:rPr lang="en-US" altLang="ko-KR" sz="1400" dirty="0"/>
                        <a:t>true </a:t>
                      </a:r>
                      <a:r>
                        <a:rPr lang="ko-KR" altLang="en-US" sz="1400" dirty="0"/>
                        <a:t>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41275"/>
                  </a:ext>
                </a:extLst>
              </a:tr>
              <a:tr h="1703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rs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ResultSet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결과 값을 </a:t>
                      </a:r>
                      <a:r>
                        <a:rPr lang="ko-KR" altLang="en-US" sz="1400" dirty="0" err="1"/>
                        <a:t>받아옴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9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2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F39E665-C67C-44FA-9499-79ECDD44A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929575"/>
              </p:ext>
            </p:extLst>
          </p:nvPr>
        </p:nvGraphicFramePr>
        <p:xfrm>
          <a:off x="0" y="1544816"/>
          <a:ext cx="12192000" cy="5309264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4997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Server/DB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Web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959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–Server/Database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722684-7B5D-4D10-BE3D-9D54FF52F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564" y="2417857"/>
          <a:ext cx="51598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3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2653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80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joinMemInfo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joinMemInfo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JSP.UserMemberInfo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user)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회원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추가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가입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joinMemInfo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JSP.UserMemberInfo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user)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FD9625-179F-4B47-BC16-3D166BC021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564" y="4043109"/>
          <a:ext cx="515985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3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2653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80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deleteMemInfo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JSP.UserMemberInfo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user)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회원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에서 제거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탈퇴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JSP.UserMemberInfo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user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B9755C3-8067-4EA6-B10C-DB11DEBF7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01863"/>
              </p:ext>
            </p:extLst>
          </p:nvPr>
        </p:nvGraphicFramePr>
        <p:xfrm>
          <a:off x="5542519" y="2436970"/>
          <a:ext cx="6377917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174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1424539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  <a:gridCol w="2897204">
                  <a:extLst>
                    <a:ext uri="{9D8B030D-6E8A-4147-A177-3AD203B41FA5}">
                      <a16:colId xmlns:a16="http://schemas.microsoft.com/office/drawing/2014/main" val="2420599227"/>
                    </a:ext>
                  </a:extLst>
                </a:gridCol>
              </a:tblGrid>
              <a:tr h="26153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</a:rPr>
                        <a:t>joinMemInfo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() –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구조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user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UserMemInfo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Mem</a:t>
                      </a:r>
                      <a:r>
                        <a:rPr lang="ko-KR" altLang="en-US" sz="1400" dirty="0"/>
                        <a:t>정보를 가진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함수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6974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PreparedStatement</a:t>
                      </a:r>
                      <a:r>
                        <a:rPr lang="en-US" altLang="ko-KR" sz="1400" b="1" dirty="0"/>
                        <a:t>()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쿼리문</a:t>
                      </a:r>
                      <a:r>
                        <a:rPr lang="ko-KR" altLang="en-US" sz="1400" dirty="0"/>
                        <a:t> 사용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48555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setString</a:t>
                      </a:r>
                      <a:r>
                        <a:rPr lang="en-US" altLang="ko-KR" sz="1400" b="1" dirty="0"/>
                        <a:t>()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객체 변수에 문자열 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42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addBatch</a:t>
                      </a:r>
                      <a:r>
                        <a:rPr lang="en-US" altLang="ko-KR" sz="1400" b="1" dirty="0"/>
                        <a:t>()</a:t>
                      </a:r>
                      <a:endParaRPr lang="ko-KR" altLang="en-US" sz="1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문자열을 </a:t>
                      </a:r>
                      <a:r>
                        <a:rPr lang="ko-KR" altLang="en-US" sz="1400" dirty="0" err="1"/>
                        <a:t>모아놓는</a:t>
                      </a:r>
                      <a:r>
                        <a:rPr lang="ko-KR" altLang="en-US" sz="1400" dirty="0"/>
                        <a:t> 것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4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34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15F19D5-E22A-4DCF-B478-755E88B28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6273"/>
              </p:ext>
            </p:extLst>
          </p:nvPr>
        </p:nvGraphicFramePr>
        <p:xfrm>
          <a:off x="0" y="1544816"/>
          <a:ext cx="12192000" cy="5309264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4997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Server/DB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Web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9592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–Server/Database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8E4DF49-8C95-4BF7-B935-A797E26B3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37567"/>
              </p:ext>
            </p:extLst>
          </p:nvPr>
        </p:nvGraphicFramePr>
        <p:xfrm>
          <a:off x="271564" y="2153636"/>
          <a:ext cx="5159854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3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2653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80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updateMemInfo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id, String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String where)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회원 정보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에서 변경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회원 정보 변경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(id,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passwd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 where)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5453F4-5622-4275-A63B-F45795784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92339"/>
              </p:ext>
            </p:extLst>
          </p:nvPr>
        </p:nvGraphicFramePr>
        <p:xfrm>
          <a:off x="5596379" y="2153636"/>
          <a:ext cx="454633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568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139712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  <a:gridCol w="2150640">
                  <a:extLst>
                    <a:ext uri="{9D8B030D-6E8A-4147-A177-3AD203B41FA5}">
                      <a16:colId xmlns:a16="http://schemas.microsoft.com/office/drawing/2014/main" val="2420599227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updateMemInfo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-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구조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69724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69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69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Passwd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 </a:t>
                      </a:r>
                      <a:r>
                        <a:rPr lang="en-US" altLang="ko-KR" sz="1400" dirty="0"/>
                        <a:t>password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Where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 이름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갱신 시 필요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8484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7BE2770-6595-47B9-8D4C-219D5B3B4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0992"/>
              </p:ext>
            </p:extLst>
          </p:nvPr>
        </p:nvGraphicFramePr>
        <p:xfrm>
          <a:off x="271564" y="4059052"/>
          <a:ext cx="51598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3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2653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80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selectAllUser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JSP.UserMemberInfo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selectAllUser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ArrayList</a:t>
                      </a:r>
                      <a:r>
                        <a:rPr lang="en-US" altLang="ko-KR" sz="1400" dirty="0"/>
                        <a:t>&lt;</a:t>
                      </a:r>
                      <a:r>
                        <a:rPr lang="en-US" altLang="ko-KR" sz="1400" dirty="0" err="1"/>
                        <a:t>UserMemberInfo</a:t>
                      </a:r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모든 회원의 정보를 가져와 </a:t>
                      </a:r>
                      <a:r>
                        <a:rPr lang="en-US" altLang="ko-KR" sz="1400" dirty="0" err="1"/>
                        <a:t>ArrayList</a:t>
                      </a:r>
                      <a:r>
                        <a:rPr lang="ko-KR" altLang="en-US" sz="1400" dirty="0"/>
                        <a:t>에 저장해 놓는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31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UserMemberInfo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memInfo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selectAllUser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916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48CE4B-A78C-4093-8979-E9A682AB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942634"/>
              </p:ext>
            </p:extLst>
          </p:nvPr>
        </p:nvGraphicFramePr>
        <p:xfrm>
          <a:off x="682681" y="1690392"/>
          <a:ext cx="4705189" cy="4781480"/>
        </p:xfrm>
        <a:graphic>
          <a:graphicData uri="http://schemas.openxmlformats.org/drawingml/2006/table">
            <a:tbl>
              <a:tblPr/>
              <a:tblGrid>
                <a:gridCol w="470518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출근부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App(1/6)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Attendance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770840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출근 시간을 자동 측정 및 저장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퇴근 시간을 자동 측정 및 저장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근로자는 자신의 근로일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 시간 확인 가능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InputMeasureDistance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적외선 센서로부터 받아온 데이터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블루투스를 이용해 데이터를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받아옴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10cm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착용 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1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저장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10cm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미착용 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0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저장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 시간과 퇴근 시간을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반영하는 시점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220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 시간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조건 만족 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+mn-ea"/>
                        </a:rPr>
                        <a:t>   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InputMeasureDistance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변한 시점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퇴근 시간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조건 중 한 조건이라도 만족 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바뀌고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이후 시점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+mn-ea"/>
                        </a:rPr>
                        <a:t> 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A808380-99F4-4981-AD64-9A83CE217CA4}"/>
              </a:ext>
            </a:extLst>
          </p:cNvPr>
          <p:cNvGrpSpPr/>
          <p:nvPr/>
        </p:nvGrpSpPr>
        <p:grpSpPr>
          <a:xfrm>
            <a:off x="7598004" y="1857236"/>
            <a:ext cx="2857437" cy="4447792"/>
            <a:chOff x="6955966" y="2024080"/>
            <a:chExt cx="2613951" cy="444779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31BD544-62F3-4F89-8E19-F150654C1BA5}"/>
                </a:ext>
              </a:extLst>
            </p:cNvPr>
            <p:cNvGrpSpPr/>
            <p:nvPr/>
          </p:nvGrpSpPr>
          <p:grpSpPr>
            <a:xfrm>
              <a:off x="6955966" y="2024080"/>
              <a:ext cx="2613951" cy="4447792"/>
              <a:chOff x="7754594" y="2036684"/>
              <a:chExt cx="2613951" cy="444779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6A4070C-CF17-47BC-9EC4-976FEE6A4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4594" y="2036684"/>
                <a:ext cx="2613951" cy="4447792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B949480-BF51-4A0E-8998-893ABA334219}"/>
                  </a:ext>
                </a:extLst>
              </p:cNvPr>
              <p:cNvSpPr/>
              <p:nvPr/>
            </p:nvSpPr>
            <p:spPr>
              <a:xfrm>
                <a:off x="7754594" y="5670329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325E0A-9F84-416D-B400-5B4EFBA4B698}"/>
                  </a:ext>
                </a:extLst>
              </p:cNvPr>
              <p:cNvSpPr/>
              <p:nvPr/>
            </p:nvSpPr>
            <p:spPr>
              <a:xfrm>
                <a:off x="8808694" y="5660864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7CE81E-8526-4D57-BFFB-7884B042CBF7}"/>
                  </a:ext>
                </a:extLst>
              </p:cNvPr>
              <p:cNvSpPr/>
              <p:nvPr/>
            </p:nvSpPr>
            <p:spPr>
              <a:xfrm>
                <a:off x="8852245" y="5884838"/>
                <a:ext cx="1472750" cy="242761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7C0E8-58F5-4DA5-B102-142B74C85036}"/>
                </a:ext>
              </a:extLst>
            </p:cNvPr>
            <p:cNvSpPr/>
            <p:nvPr/>
          </p:nvSpPr>
          <p:spPr>
            <a:xfrm>
              <a:off x="6983946" y="5715139"/>
              <a:ext cx="1965138" cy="27847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9DA3164-8E42-4652-B65C-6141A218BE46}"/>
                </a:ext>
              </a:extLst>
            </p:cNvPr>
            <p:cNvSpPr/>
            <p:nvPr/>
          </p:nvSpPr>
          <p:spPr>
            <a:xfrm>
              <a:off x="8964655" y="5724533"/>
              <a:ext cx="561712" cy="27847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59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C2A68C-BABF-44A4-B8DB-C37772BB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0497"/>
              </p:ext>
            </p:extLst>
          </p:nvPr>
        </p:nvGraphicFramePr>
        <p:xfrm>
          <a:off x="-1" y="1544816"/>
          <a:ext cx="12192001" cy="5309264"/>
        </p:xfrm>
        <a:graphic>
          <a:graphicData uri="http://schemas.openxmlformats.org/drawingml/2006/table">
            <a:tbl>
              <a:tblPr/>
              <a:tblGrid>
                <a:gridCol w="12192001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51718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출근부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App(1/6)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7920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dirty="0"/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5875AB-99E4-4CFB-AB0F-19122792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64768"/>
              </p:ext>
            </p:extLst>
          </p:nvPr>
        </p:nvGraphicFramePr>
        <p:xfrm>
          <a:off x="62345" y="2209975"/>
          <a:ext cx="581727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904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searchattF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searchattF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memnum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740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특정 근로자를 찾는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연결되어 특정 근로자의 출퇴근 시간 확인 가능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memnum</a:t>
                      </a:r>
                      <a:r>
                        <a:rPr lang="ko-KR" altLang="en-US" sz="1400" dirty="0"/>
                        <a:t>을 입력 시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/>
                        <a:t>Memnum</a:t>
                      </a:r>
                      <a:r>
                        <a:rPr lang="en-US" altLang="ko-KR" sz="1400" dirty="0"/>
                        <a:t> : </a:t>
                      </a:r>
                      <a:r>
                        <a:rPr lang="ko-KR" altLang="en-US" sz="1400" dirty="0"/>
                        <a:t>근로자의 특정 번호를 지칭함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searchattF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memnum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27722B-4443-4F01-B198-583CE2C6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36062"/>
              </p:ext>
            </p:extLst>
          </p:nvPr>
        </p:nvGraphicFramePr>
        <p:xfrm>
          <a:off x="5941965" y="2209975"/>
          <a:ext cx="5817274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judgeCloseF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judgeCloseF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퇴근 시간을 출력 및 저장해주는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연결되어 특정 근로자의 퇴근 시간 저장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 : 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적외선 센서에서 부터 온 데이터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Thread</a:t>
                      </a:r>
                      <a:r>
                        <a:rPr lang="ko-KR" altLang="en-US" sz="1400" dirty="0"/>
                        <a:t>를 사용해 </a:t>
                      </a:r>
                      <a:r>
                        <a:rPr lang="en-US" altLang="ko-KR" sz="1400" dirty="0" err="1"/>
                        <a:t>InputMeasureDistance</a:t>
                      </a:r>
                      <a:r>
                        <a:rPr lang="ko-KR" altLang="en-US" sz="1400" dirty="0"/>
                        <a:t>값이 </a:t>
                      </a: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으로 바뀌고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</a:t>
                      </a:r>
                      <a:r>
                        <a:rPr lang="en-US" altLang="ko-KR" sz="1400" dirty="0"/>
                        <a:t>Timer</a:t>
                      </a:r>
                      <a:r>
                        <a:rPr lang="ko-KR" altLang="en-US" sz="1400" dirty="0"/>
                        <a:t>를 걸어야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judgeCloseF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1E5CF2-4E30-4E67-A996-32033439F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45020"/>
              </p:ext>
            </p:extLst>
          </p:nvPr>
        </p:nvGraphicFramePr>
        <p:xfrm>
          <a:off x="62345" y="4430082"/>
          <a:ext cx="5817274" cy="229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278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judgeAttendF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judgeAttendF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835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출근 시간을 출력 및 저장해주는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연결되어 특정 근로자의 출근 시간 저장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 : 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적외선 센서에서 부터 온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judgeAttendF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InputMeasureDistance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28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</a:rPr>
              <a:t>-App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35F5C1-8295-44EA-9231-17BCBC588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07" y="2318776"/>
            <a:ext cx="2914959" cy="4088826"/>
          </a:xfrm>
          <a:prstGeom prst="rect">
            <a:avLst/>
          </a:prstGeom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BF5F1CFC-F901-45DB-B74A-44EE38421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07872"/>
              </p:ext>
            </p:extLst>
          </p:nvPr>
        </p:nvGraphicFramePr>
        <p:xfrm>
          <a:off x="320116" y="1747482"/>
          <a:ext cx="7172325" cy="4958034"/>
        </p:xfrm>
        <a:graphic>
          <a:graphicData uri="http://schemas.openxmlformats.org/drawingml/2006/table">
            <a:tbl>
              <a:tblPr/>
              <a:tblGrid>
                <a:gridCol w="7172325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1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App(2/6)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1062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BlueToothMain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3065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1142888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검색 및 선택을 위한 다이얼로그 표시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장치 검색 다이얼로그에서 검색된 블루투스 장치에 대한 클릭 이벤트 설정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연결되지 않은 블루투스를 검색리스트에서 삭제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리스트 갱신 목적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3065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251736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블루투스 연결 요청 식별자 </a:t>
                      </a:r>
                      <a:r>
                        <a:rPr lang="en-US" altLang="ko-KR" sz="1200" dirty="0">
                          <a:effectLst/>
                        </a:rPr>
                        <a:t>: Final </a:t>
                      </a:r>
                      <a:r>
                        <a:rPr lang="en-US" altLang="ko-KR" sz="1200" dirty="0" err="1">
                          <a:effectLst/>
                        </a:rPr>
                        <a:t>int</a:t>
                      </a:r>
                      <a:r>
                        <a:rPr lang="en-US" altLang="ko-KR" sz="1200" dirty="0">
                          <a:effectLst/>
                        </a:rPr>
                        <a:t> REQUEST_BT_ENABLE = 1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 장치 검색 다이얼로그 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Dialog ,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LinearLayout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TextView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ListView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ScannedDeviceListAdapter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장치 검색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리스트뷰의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검색된 장치에 대한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아이템뷰를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관리하는 어댑터 클래스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서비스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: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BluetoothService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활성화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연결을 관리하는 클래스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검색된 블루투스 장치 리스트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: </a:t>
                      </a:r>
                      <a:r>
                        <a:rPr lang="en-US" altLang="ko-KR" sz="1200" dirty="0"/>
                        <a:t>List&lt;</a:t>
                      </a:r>
                      <a:r>
                        <a:rPr lang="en-US" altLang="ko-KR" sz="1200" dirty="0" err="1"/>
                        <a:t>ScannedDevice</a:t>
                      </a:r>
                      <a:r>
                        <a:rPr lang="en-US" altLang="ko-KR" sz="1200" dirty="0"/>
                        <a:t>&gt;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선택된 디바이스 식별자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주소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 : </a:t>
                      </a: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dirty="0" err="1">
                          <a:effectLst/>
                        </a:rPr>
                        <a:t>mSelectedDeviceAddress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블루투스 수신 데이터 버퍼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: byte[] remained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69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3564B2-A632-4E67-87A1-F5C5C01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045989"/>
              </p:ext>
            </p:extLst>
          </p:nvPr>
        </p:nvGraphicFramePr>
        <p:xfrm>
          <a:off x="0" y="1711243"/>
          <a:ext cx="12192000" cy="5146757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3301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App(2/6)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81374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4ED3B5-E691-4F5E-A702-28189EDB18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0116" y="2149562"/>
          <a:ext cx="5775884" cy="2053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629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07255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showScanDialogF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showScanDialogF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6281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/>
                        <a:t>- </a:t>
                      </a:r>
                      <a:r>
                        <a:rPr lang="ko-KR" altLang="en-US" sz="1400" b="1" baseline="0" dirty="0"/>
                        <a:t>블루투스 검색 및 선택을 위한 다이얼로그 표시 </a:t>
                      </a:r>
                      <a:endParaRPr lang="en-US" altLang="ko-KR" sz="1400" b="1" baseline="0" dirty="0"/>
                    </a:p>
                    <a:p>
                      <a:pPr algn="l" latinLnBrk="1"/>
                      <a:r>
                        <a:rPr lang="en-US" altLang="ko-KR" sz="1400" b="1" baseline="0" dirty="0"/>
                        <a:t>- </a:t>
                      </a:r>
                      <a:r>
                        <a:rPr lang="ko-KR" altLang="en-US" sz="1400" b="1" baseline="0" dirty="0"/>
                        <a:t>블루투스 장치 검색 다이얼로그에서 검색된 블루투스 장치에 대한 클릭 이벤트 설정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258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showScanDialogF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0CACE75-3F65-4C7F-AD0A-06B46517FA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0116" y="4254900"/>
          <a:ext cx="5775884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63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072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deviceConnectedF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151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deviceConnected</a:t>
                      </a:r>
                      <a:r>
                        <a:rPr lang="en-US" altLang="ko-KR" sz="1400" dirty="0"/>
                        <a:t>(final 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position)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151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/>
                        <a:t>-</a:t>
                      </a:r>
                      <a:r>
                        <a:rPr lang="ko-KR" altLang="en-US" sz="1400" b="1" baseline="0" dirty="0"/>
                        <a:t>블루투스 장치 연결 시 처리 하는 함수로 장치간 연결</a:t>
                      </a:r>
                      <a:endParaRPr lang="en-US" altLang="ko-KR" sz="1400" b="1" baseline="0" dirty="0"/>
                    </a:p>
                    <a:p>
                      <a:pPr algn="l" latinLnBrk="1"/>
                      <a:r>
                        <a:rPr lang="en-US" altLang="ko-KR" sz="1400" b="1" baseline="0" dirty="0"/>
                        <a:t>-</a:t>
                      </a:r>
                      <a:r>
                        <a:rPr lang="ko-KR" altLang="en-US" sz="1400" b="1" baseline="0" dirty="0"/>
                        <a:t> 연결되는 장치를 </a:t>
                      </a:r>
                      <a:r>
                        <a:rPr lang="ko-KR" altLang="en-US" sz="1400" b="1" baseline="0" dirty="0" err="1"/>
                        <a:t>리스트뷰에</a:t>
                      </a:r>
                      <a:r>
                        <a:rPr lang="ko-KR" altLang="en-US" sz="1400" b="1" baseline="0" dirty="0"/>
                        <a:t> 업데이트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151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deviceConnectedF</a:t>
                      </a:r>
                      <a:r>
                        <a:rPr lang="en-US" altLang="ko-KR" sz="1400" dirty="0"/>
                        <a:t>(0)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3420033-7681-4431-AA0B-CABC68F8D6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0757" y="2149562"/>
          <a:ext cx="538405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568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201490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1544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deviceDisconnected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623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deviceDisconnectedF</a:t>
                      </a:r>
                      <a:r>
                        <a:rPr lang="en-US" altLang="ko-KR" sz="1400" dirty="0"/>
                        <a:t>(final 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position)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28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130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baseline="0" dirty="0"/>
                        <a:t>-</a:t>
                      </a:r>
                      <a:r>
                        <a:rPr lang="ko-KR" altLang="en-US" sz="1400" b="1" baseline="0" dirty="0"/>
                        <a:t>블루투스 장치 해지 시 처리 하는 함수로 장치간 연결해지</a:t>
                      </a:r>
                      <a:endParaRPr lang="en-US" altLang="ko-KR" sz="1400" b="1" baseline="0" dirty="0"/>
                    </a:p>
                    <a:p>
                      <a:pPr algn="l" latinLnBrk="1"/>
                      <a:r>
                        <a:rPr lang="en-US" altLang="ko-KR" sz="1400" b="1" baseline="0" dirty="0"/>
                        <a:t>-</a:t>
                      </a:r>
                      <a:r>
                        <a:rPr lang="ko-KR" altLang="en-US" sz="1400" b="1" baseline="0" dirty="0"/>
                        <a:t> 연결해지 장치를 </a:t>
                      </a:r>
                      <a:r>
                        <a:rPr lang="ko-KR" altLang="en-US" sz="1400" b="1" baseline="0" dirty="0" err="1"/>
                        <a:t>리스트뷰에</a:t>
                      </a:r>
                      <a:r>
                        <a:rPr lang="ko-KR" altLang="en-US" sz="1400" b="1" baseline="0" dirty="0"/>
                        <a:t> 업데이트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623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deviceDisconnectedF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mDevicesScanned.size</a:t>
                      </a:r>
                      <a:r>
                        <a:rPr lang="en-US" altLang="ko-KR" sz="1400" dirty="0"/>
                        <a:t>()-1)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F1ED2F-7DA7-4661-AF65-F0F2AFC3C2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0757" y="4234865"/>
          <a:ext cx="538405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568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201490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380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bluetoothInitializeF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776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bluetoothInitializeF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57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672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/>
                        <a:t>블루투스 기능이 </a:t>
                      </a:r>
                      <a:r>
                        <a:rPr lang="en-US" altLang="ko-KR" sz="1400" b="1" baseline="0" dirty="0"/>
                        <a:t>Off </a:t>
                      </a:r>
                      <a:r>
                        <a:rPr lang="ko-KR" altLang="en-US" sz="1400" b="1" baseline="0" dirty="0"/>
                        <a:t>되어 </a:t>
                      </a:r>
                      <a:r>
                        <a:rPr lang="ko-KR" altLang="en-US" sz="1400" b="1" baseline="0" dirty="0" err="1"/>
                        <a:t>있을시</a:t>
                      </a:r>
                      <a:r>
                        <a:rPr lang="ko-KR" altLang="en-US" sz="1400" b="1" baseline="0" dirty="0"/>
                        <a:t> 를 인지하여 </a:t>
                      </a:r>
                      <a:endParaRPr lang="en-US" altLang="ko-KR" sz="1400" b="1" baseline="0" dirty="0"/>
                    </a:p>
                    <a:p>
                      <a:pPr algn="l" latinLnBrk="1"/>
                      <a:r>
                        <a:rPr lang="en-US" altLang="ko-KR" sz="1400" b="1" baseline="0" dirty="0"/>
                        <a:t>On </a:t>
                      </a:r>
                      <a:r>
                        <a:rPr lang="ko-KR" altLang="en-US" sz="1400" b="1" baseline="0" dirty="0"/>
                        <a:t>시킴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198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bluetoothInitializeF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sp>
        <p:nvSpPr>
          <p:cNvPr id="15" name="모서리가 둥근 직사각형 43">
            <a:extLst>
              <a:ext uri="{FF2B5EF4-FFF2-40B4-BE49-F238E27FC236}">
                <a16:creationId xmlns:a16="http://schemas.microsoft.com/office/drawing/2014/main" id="{887063FE-26A0-47CD-B561-B2A6EE181FB7}"/>
              </a:ext>
            </a:extLst>
          </p:cNvPr>
          <p:cNvSpPr/>
          <p:nvPr/>
        </p:nvSpPr>
        <p:spPr>
          <a:xfrm>
            <a:off x="442453" y="1112453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58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</a:rPr>
              <a:t>-App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5D6CA5D-1031-4BFD-B0BE-FE51894EA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32655"/>
              </p:ext>
            </p:extLst>
          </p:nvPr>
        </p:nvGraphicFramePr>
        <p:xfrm>
          <a:off x="1052420" y="1939293"/>
          <a:ext cx="4705189" cy="4381611"/>
        </p:xfrm>
        <a:graphic>
          <a:graphicData uri="http://schemas.openxmlformats.org/drawingml/2006/table">
            <a:tbl>
              <a:tblPr/>
              <a:tblGrid>
                <a:gridCol w="470518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검색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App(3/6)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EmployeeSearch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770840">
                <a:tc>
                  <a:txBody>
                    <a:bodyPr/>
                    <a:lstStyle/>
                    <a:p>
                      <a:pPr marL="228600" marR="0" lvl="0" indent="-2286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지정된 헬멧 소유 의 근로자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위치 탐색 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검색한 근로자 호출 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selectUserInfo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데이터베이스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lat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근로자의 위도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경도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필요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API 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위치정보 제공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220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Android GPS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을 통해 근로자의 위치 파악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Google Maps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API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를 통해 지도상의 위치 표현 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CB5339DE-45CC-4408-9F72-06B586680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89" y="2430968"/>
            <a:ext cx="2959169" cy="38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73FBCDB-17A6-43EC-AA1C-8714F822EB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727459"/>
          <a:ext cx="12192000" cy="5130540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7118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검색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App(3/6)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759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44ED3B5-E691-4F5E-A702-28189EDB18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331" y="2482850"/>
          <a:ext cx="5188691" cy="166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657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4903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077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getDataF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202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getDataF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selectUserInfo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Info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Empinfo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07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/>
                        <a:t>근로자의 데이터베이스 정보를 가져오는 함수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84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getDataF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Empinfo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3420033-7681-4431-AA0B-CABC68F8D6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0896" y="2482850"/>
          <a:ext cx="577782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155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80967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7086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searchmpF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84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searchmpF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double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lat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double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lon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l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21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570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/>
                        <a:t>네트워크 정보로 </a:t>
                      </a:r>
                      <a:r>
                        <a:rPr lang="ko-KR" altLang="en-US" sz="1400" b="1" baseline="0" dirty="0" err="1"/>
                        <a:t>부터</a:t>
                      </a:r>
                      <a:r>
                        <a:rPr lang="ko-KR" altLang="en-US" sz="1400" b="1" baseline="0" dirty="0"/>
                        <a:t> </a:t>
                      </a:r>
                      <a:r>
                        <a:rPr lang="ko-KR" altLang="en-US" sz="1400" b="1" baseline="0" dirty="0" err="1"/>
                        <a:t>위치값</a:t>
                      </a:r>
                      <a:r>
                        <a:rPr lang="en-US" altLang="ko-KR" sz="1400" b="1" baseline="0" dirty="0"/>
                        <a:t>(</a:t>
                      </a:r>
                      <a:r>
                        <a:rPr lang="ko-KR" altLang="en-US" sz="1400" b="1" baseline="0" dirty="0"/>
                        <a:t>위도</a:t>
                      </a:r>
                      <a:r>
                        <a:rPr lang="en-US" altLang="ko-KR" sz="1400" b="1" baseline="0" dirty="0"/>
                        <a:t>,</a:t>
                      </a:r>
                      <a:r>
                        <a:rPr lang="ko-KR" altLang="en-US" sz="1400" b="1" baseline="0" dirty="0"/>
                        <a:t>경도</a:t>
                      </a:r>
                      <a:r>
                        <a:rPr lang="en-US" altLang="ko-KR" sz="1400" b="1" baseline="0" dirty="0"/>
                        <a:t>)</a:t>
                      </a:r>
                      <a:r>
                        <a:rPr lang="ko-KR" altLang="en-US" sz="1400" b="1" baseline="0" dirty="0"/>
                        <a:t> 가져오는 함수</a:t>
                      </a:r>
                      <a:endParaRPr lang="en-US" altLang="ko-KR" sz="1400" b="1" baseline="0" dirty="0"/>
                    </a:p>
                    <a:p>
                      <a:pPr algn="l" latinLnBrk="1"/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84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searchmpF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location.getLatitude</a:t>
                      </a:r>
                      <a:r>
                        <a:rPr lang="en-US" altLang="ko-KR" sz="1400" dirty="0"/>
                        <a:t>(),</a:t>
                      </a:r>
                      <a:r>
                        <a:rPr lang="en-US" altLang="ko-KR" sz="1400" dirty="0" err="1"/>
                        <a:t>location.getLongitude</a:t>
                      </a:r>
                      <a:r>
                        <a:rPr lang="en-US" altLang="ko-KR" sz="1400" dirty="0"/>
                        <a:t>())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F1ED2F-7DA7-4661-AF65-F0F2AFC3C2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332" y="4452950"/>
          <a:ext cx="5188690" cy="209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657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049033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onMapReadyF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84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onMapReadyF</a:t>
                      </a:r>
                      <a:r>
                        <a:rPr lang="en-US" altLang="ko-KR" sz="1400" dirty="0"/>
                        <a:t>(final </a:t>
                      </a:r>
                      <a:r>
                        <a:rPr lang="en-US" altLang="ko-KR" sz="1400" dirty="0" err="1"/>
                        <a:t>GoogleMap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map,double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lat</a:t>
                      </a:r>
                      <a:r>
                        <a:rPr lang="en-US" altLang="ko-KR" sz="1400" dirty="0"/>
                        <a:t>, double </a:t>
                      </a:r>
                      <a:r>
                        <a:rPr lang="en-US" altLang="ko-KR" sz="1400" dirty="0" err="1"/>
                        <a:t>lon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baseline="0" dirty="0"/>
                        <a:t>근로자의 위치정보를 구글 지도 </a:t>
                      </a:r>
                      <a:r>
                        <a:rPr lang="en-US" altLang="ko-KR" sz="1400" b="1" baseline="0" dirty="0"/>
                        <a:t>API </a:t>
                      </a:r>
                      <a:r>
                        <a:rPr lang="ko-KR" altLang="en-US" sz="1400" b="1" baseline="0" dirty="0"/>
                        <a:t>를 통해 위치 표현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84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onMapReadyF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map,lat,lon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sp>
        <p:nvSpPr>
          <p:cNvPr id="15" name="모서리가 둥근 직사각형 43">
            <a:extLst>
              <a:ext uri="{FF2B5EF4-FFF2-40B4-BE49-F238E27FC236}">
                <a16:creationId xmlns:a16="http://schemas.microsoft.com/office/drawing/2014/main" id="{887063FE-26A0-47CD-B561-B2A6EE181FB7}"/>
              </a:ext>
            </a:extLst>
          </p:cNvPr>
          <p:cNvSpPr/>
          <p:nvPr/>
        </p:nvSpPr>
        <p:spPr>
          <a:xfrm>
            <a:off x="442453" y="1112453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9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29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Kwb\Desktop\KakaoTalk_20180219_2004324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22" y="1925104"/>
            <a:ext cx="3082565" cy="44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48CE4B-A78C-4093-8979-E9A682AB40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2681" y="1600243"/>
          <a:ext cx="4705189" cy="5123065"/>
        </p:xfrm>
        <a:graphic>
          <a:graphicData uri="http://schemas.openxmlformats.org/drawingml/2006/table">
            <a:tbl>
              <a:tblPr/>
              <a:tblGrid>
                <a:gridCol w="470518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357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상황판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App(4/6)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280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StatusBoard</a:t>
                      </a:r>
                      <a:r>
                        <a:rPr lang="en-US" altLang="ko-KR" sz="14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3107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876006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안전상태를 효과적으로 파악할 수 있도록 구현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근로자들이 위치한 지역의 날씨 표현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위험이 감지된 근로자를 감시하고 응급신고 기능 구현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3107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87600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showGraphsF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():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값을 차트로 표현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블루투스를 이용해 데이터를 받아옴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MPAndroidChart</a:t>
                      </a:r>
                      <a: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라이브러리 활용</a:t>
                      </a:r>
                      <a:endParaRPr lang="en-US" altLang="ko-KR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310784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추락사고와 가스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감지을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상황판에 반영하는 시점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72383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추락감지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가속도 센서를 통해 추락을 감지할 경우 해당 근로자의 이름과 사고위치를 상황판에 알려주고 신고가능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가스감지 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Co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감지하였을 경우 농도 오염 수치와 해당근로자를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상환판에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신고 가능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84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1"/>
            <a:ext cx="12192000" cy="1735283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 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1" y="1261835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69334" y="113963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rgbClr val="68BAC6"/>
                </a:solidFill>
              </a:rPr>
              <a:t>지적 사항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117" y="3213212"/>
            <a:ext cx="274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</a:p>
          <a:p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54AC37-6C82-4836-A431-379B6965F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01067"/>
              </p:ext>
            </p:extLst>
          </p:nvPr>
        </p:nvGraphicFramePr>
        <p:xfrm>
          <a:off x="502231" y="2392680"/>
          <a:ext cx="106421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236">
                  <a:extLst>
                    <a:ext uri="{9D8B030D-6E8A-4147-A177-3AD203B41FA5}">
                      <a16:colId xmlns:a16="http://schemas.microsoft.com/office/drawing/2014/main" val="1760267374"/>
                    </a:ext>
                  </a:extLst>
                </a:gridCol>
                <a:gridCol w="3619448">
                  <a:extLst>
                    <a:ext uri="{9D8B030D-6E8A-4147-A177-3AD203B41FA5}">
                      <a16:colId xmlns:a16="http://schemas.microsoft.com/office/drawing/2014/main" val="1520973339"/>
                    </a:ext>
                  </a:extLst>
                </a:gridCol>
                <a:gridCol w="4936930">
                  <a:extLst>
                    <a:ext uri="{9D8B030D-6E8A-4147-A177-3AD203B41FA5}">
                      <a16:colId xmlns:a16="http://schemas.microsoft.com/office/drawing/2014/main" val="3964376263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701380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lt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지난 발표에서의 </a:t>
                      </a: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+mn-cs"/>
                        </a:rPr>
                        <a:t>지적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지적 사항에 대한 </a:t>
                      </a: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+mn-cs"/>
                        </a:rPr>
                        <a:t>답변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관련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53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1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웹 버전 일정 관리 기능 빨리 구현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일정 관리 기능에 초점을 맞춰 최대한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latin typeface="+mj-lt"/>
                        </a:rPr>
                        <a:t>참조</a:t>
                      </a:r>
                      <a:endParaRPr lang="en-US" altLang="ko-KR" sz="1600" b="1" dirty="0">
                        <a:latin typeface="+mj-lt"/>
                      </a:endParaRPr>
                    </a:p>
                    <a:p>
                      <a:pPr algn="l" latinLnBrk="1"/>
                      <a:r>
                        <a:rPr lang="en-US" altLang="ko-KR" sz="1600" b="1" dirty="0">
                          <a:latin typeface="+mj-lt"/>
                        </a:rPr>
                        <a:t>Page 31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170171"/>
                  </a:ext>
                </a:extLst>
              </a:tr>
              <a:tr h="466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2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n-lt"/>
                          <a:ea typeface="+mn-ea"/>
                          <a:cs typeface="+mn-cs"/>
                        </a:rPr>
                        <a:t>추가 기능 고려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배터리 잔량 표시기를 이용해 교체 시기 확인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참조</a:t>
                      </a:r>
                      <a:endParaRPr lang="en-US" altLang="ko-KR" sz="16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Page 40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9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3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lt"/>
                          <a:ea typeface="+mn-ea"/>
                          <a:cs typeface="+mn-cs"/>
                        </a:rPr>
                        <a:t>배터리 줄 등 무선화 진도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9V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전지 추가 구매 및 전원 동작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참조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Page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9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42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C2A68C-BABF-44A4-B8DB-C37772BBFF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" y="1544816"/>
          <a:ext cx="12192001" cy="5309264"/>
        </p:xfrm>
        <a:graphic>
          <a:graphicData uri="http://schemas.openxmlformats.org/drawingml/2006/table">
            <a:tbl>
              <a:tblPr/>
              <a:tblGrid>
                <a:gridCol w="12192001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51718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상황판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App(4/6)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7920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dirty="0"/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547" y="643166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5875AB-99E4-4CFB-AB0F-19122792D8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" y="2134697"/>
          <a:ext cx="581727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586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countWorkersF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98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countWorkersF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memcount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98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memcount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7173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근로자의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수</a:t>
                      </a:r>
                      <a:r>
                        <a:rPr lang="ko-KR" altLang="en-US" sz="1400" dirty="0"/>
                        <a:t> 찾는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와 연결되어  근로자의</a:t>
                      </a:r>
                      <a:r>
                        <a:rPr lang="ko-KR" altLang="en-US" sz="1400" baseline="0" dirty="0"/>
                        <a:t> 수 실시간 갱신</a:t>
                      </a:r>
                      <a:r>
                        <a:rPr lang="en-US" altLang="ko-KR" sz="1400" dirty="0" err="1"/>
                        <a:t>Memcount</a:t>
                      </a:r>
                      <a:r>
                        <a:rPr lang="en-US" altLang="ko-KR" sz="1400" dirty="0"/>
                        <a:t> : </a:t>
                      </a:r>
                      <a:r>
                        <a:rPr lang="ko-KR" altLang="en-US" sz="1400" dirty="0"/>
                        <a:t>근로자의 총 수 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98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countWorkerF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memcount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27722B-4443-4F01-B198-583CE2C657D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41965" y="2162627"/>
          <a:ext cx="5817274" cy="198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4044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weatherF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37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weatherF</a:t>
                      </a:r>
                      <a:r>
                        <a:rPr lang="en-US" altLang="ko-KR" sz="1400" dirty="0"/>
                        <a:t>(Long</a:t>
                      </a:r>
                      <a:r>
                        <a:rPr lang="en-US" altLang="ko-KR" sz="1400" baseline="0" dirty="0"/>
                        <a:t> result)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37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572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기상청 </a:t>
                      </a:r>
                      <a:r>
                        <a:rPr lang="en-US" altLang="ko-KR" sz="1400" dirty="0" err="1"/>
                        <a:t>Rss</a:t>
                      </a:r>
                      <a:r>
                        <a:rPr lang="en-US" altLang="ko-KR" sz="1400" baseline="0" dirty="0"/>
                        <a:t> Xml</a:t>
                      </a:r>
                      <a:r>
                        <a:rPr lang="ko-KR" altLang="en-US" sz="1400" dirty="0"/>
                        <a:t>를 이용한 기상정보 표시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Xml</a:t>
                      </a:r>
                      <a:r>
                        <a:rPr lang="ko-KR" altLang="en-US" sz="1400" dirty="0"/>
                        <a:t>기상 정보를 </a:t>
                      </a:r>
                      <a:r>
                        <a:rPr lang="en-US" altLang="ko-KR" sz="1400" dirty="0" err="1"/>
                        <a:t>GetData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후에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필요한 정보 </a:t>
                      </a:r>
                      <a:r>
                        <a:rPr lang="ko-KR" altLang="en-US" sz="1400" baseline="0" dirty="0" err="1"/>
                        <a:t>파싱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37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weatherF</a:t>
                      </a:r>
                      <a:r>
                        <a:rPr lang="en-US" altLang="ko-KR" sz="1400" dirty="0"/>
                        <a:t>(Long</a:t>
                      </a:r>
                      <a:r>
                        <a:rPr lang="en-US" altLang="ko-KR" sz="1400" baseline="0" dirty="0"/>
                        <a:t> result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1E5CF2-4E30-4E67-A996-32033439F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185977"/>
              </p:ext>
            </p:extLst>
          </p:nvPr>
        </p:nvGraphicFramePr>
        <p:xfrm>
          <a:off x="48438" y="4275410"/>
          <a:ext cx="5817274" cy="2286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6279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showGrpahs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25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showGrpahs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Dx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int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Dy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25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9372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오염도 </a:t>
                      </a:r>
                      <a:r>
                        <a:rPr lang="ko-KR" altLang="en-US" sz="1400" dirty="0" err="1"/>
                        <a:t>센세값을</a:t>
                      </a:r>
                      <a:r>
                        <a:rPr lang="ko-KR" altLang="en-US" sz="1400" dirty="0"/>
                        <a:t> 차트로 표현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 err="1"/>
                        <a:t>ArrayList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err="1"/>
                        <a:t>labael</a:t>
                      </a:r>
                      <a:r>
                        <a:rPr lang="ko-KR" altLang="en-US" sz="1400" baseline="0" dirty="0"/>
                        <a:t>에 </a:t>
                      </a:r>
                      <a:r>
                        <a:rPr lang="en-US" altLang="ko-KR" sz="1400" baseline="0" dirty="0"/>
                        <a:t>x</a:t>
                      </a:r>
                      <a:r>
                        <a:rPr lang="ko-KR" altLang="en-US" sz="1400" baseline="0" dirty="0"/>
                        <a:t>축 추가</a:t>
                      </a:r>
                      <a:endParaRPr lang="en-US" altLang="ko-KR" sz="14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aseline="0" dirty="0"/>
                        <a:t>데이터 셋 설정</a:t>
                      </a:r>
                      <a:endParaRPr lang="en-US" altLang="ko-KR" sz="14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aseline="0" dirty="0"/>
                        <a:t>X</a:t>
                      </a:r>
                      <a:r>
                        <a:rPr lang="ko-KR" altLang="en-US" sz="1400" baseline="0" dirty="0"/>
                        <a:t>축</a:t>
                      </a:r>
                      <a:r>
                        <a:rPr lang="en-US" altLang="ko-KR" sz="1400" baseline="0" dirty="0"/>
                        <a:t>, Y</a:t>
                      </a:r>
                      <a:r>
                        <a:rPr lang="ko-KR" altLang="en-US" sz="1400" baseline="0" dirty="0"/>
                        <a:t>축 설정</a:t>
                      </a:r>
                      <a:endParaRPr lang="en-US" altLang="ko-KR" sz="1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25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showGrpahs.animateXY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3420033-7681-4431-AA0B-CABC68F8D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60529"/>
              </p:ext>
            </p:extLst>
          </p:nvPr>
        </p:nvGraphicFramePr>
        <p:xfrm>
          <a:off x="5941965" y="4275410"/>
          <a:ext cx="5963178" cy="2075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767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65341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4064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onDataRead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형식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onDataRead</a:t>
                      </a:r>
                      <a:r>
                        <a:rPr lang="en-US" altLang="ko-KR" sz="1400" dirty="0"/>
                        <a:t>(String address, byte[] data)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리턴 값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652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/>
                        <a:t>설명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baseline="0" dirty="0"/>
                        <a:t>- </a:t>
                      </a:r>
                      <a:r>
                        <a:rPr lang="ko-KR" altLang="en-US" sz="1400" b="1" baseline="0" dirty="0" err="1"/>
                        <a:t>아두이노</a:t>
                      </a:r>
                      <a:r>
                        <a:rPr lang="ko-KR" altLang="en-US" sz="1400" b="1" baseline="0" dirty="0"/>
                        <a:t> 에서 송신된 </a:t>
                      </a:r>
                      <a:r>
                        <a:rPr lang="ko-KR" altLang="en-US" sz="1400" b="1" baseline="0" dirty="0" err="1"/>
                        <a:t>센서값을</a:t>
                      </a:r>
                      <a:r>
                        <a:rPr lang="ko-KR" altLang="en-US" sz="1400" b="1" baseline="0" dirty="0"/>
                        <a:t> 수신</a:t>
                      </a:r>
                      <a:endParaRPr lang="en-US" altLang="ko-KR" sz="1400" b="1" baseline="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baseline="0" dirty="0"/>
                        <a:t>- </a:t>
                      </a:r>
                      <a:r>
                        <a:rPr lang="ko-KR" altLang="en-US" sz="1400" b="1" baseline="0" dirty="0"/>
                        <a:t>수신된 </a:t>
                      </a:r>
                      <a:r>
                        <a:rPr lang="ko-KR" altLang="en-US" sz="1400" b="1" baseline="0" dirty="0" err="1"/>
                        <a:t>센서값을</a:t>
                      </a:r>
                      <a:r>
                        <a:rPr lang="ko-KR" altLang="en-US" sz="1400" b="1" baseline="0" dirty="0"/>
                        <a:t> </a:t>
                      </a:r>
                      <a:r>
                        <a:rPr lang="ko-KR" altLang="en-US" sz="1400" b="1" baseline="0" dirty="0" err="1"/>
                        <a:t>리스트뷰에</a:t>
                      </a:r>
                      <a:r>
                        <a:rPr lang="ko-KR" altLang="en-US" sz="1400" b="1" baseline="0" dirty="0"/>
                        <a:t> 업데이트</a:t>
                      </a:r>
                      <a:endParaRPr lang="en-US" altLang="ko-KR" sz="1400" b="1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38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onDataRead</a:t>
                      </a:r>
                      <a:r>
                        <a:rPr lang="en-US" altLang="ko-KR" sz="1400" dirty="0"/>
                        <a:t>(address, </a:t>
                      </a:r>
                      <a:r>
                        <a:rPr lang="en-US" altLang="ko-KR" sz="1400" dirty="0" err="1"/>
                        <a:t>msg.getByte</a:t>
                      </a:r>
                      <a:r>
                        <a:rPr lang="en-US" altLang="ko-KR" sz="1400" dirty="0"/>
                        <a:t>())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3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48CE4B-A78C-4093-8979-E9A682AB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64086"/>
              </p:ext>
            </p:extLst>
          </p:nvPr>
        </p:nvGraphicFramePr>
        <p:xfrm>
          <a:off x="344299" y="2029777"/>
          <a:ext cx="4705189" cy="4338153"/>
        </p:xfrm>
        <a:graphic>
          <a:graphicData uri="http://schemas.openxmlformats.org/drawingml/2006/table">
            <a:tbl>
              <a:tblPr/>
              <a:tblGrid>
                <a:gridCol w="470518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일정관리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App(5/6)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Calendar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770840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공사 일정에 대한 스케쥴 확인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자신의 개인 스케쥴 추가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수정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삭제 기능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정보를 받아 해당 날짜에 대한 일정을 추가 할 때 이용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String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맑은 고딕" panose="020B0503020000020004" pitchFamily="50" charset="-127"/>
                        </a:rPr>
                        <a:t>해당 날짜의 일정 내용을 저장할 타입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이벤트 발생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220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캘린더 뷰의 날짜 선택하면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해당 날짜의 일정이 보임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날짜를 선택하고 플러스 버튼을 누르면 해당 날짜의 일정 추가 가능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 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해당 날짜의 일정을 누르면 수정 및 삭제가 가능 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783B211A-BD0B-4D16-A502-2E4CC346F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45" y="2263771"/>
            <a:ext cx="2306198" cy="3774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82872E-FC73-4AE7-A2C9-8F1C7322A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00" y="2029777"/>
            <a:ext cx="4234643" cy="4008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E08E6-5B04-4EBB-A0F1-82AFF8394A5B}"/>
              </a:ext>
            </a:extLst>
          </p:cNvPr>
          <p:cNvSpPr txBox="1"/>
          <p:nvPr/>
        </p:nvSpPr>
        <p:spPr>
          <a:xfrm>
            <a:off x="8935951" y="6099922"/>
            <a:ext cx="1721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일정관리 </a:t>
            </a:r>
            <a:r>
              <a:rPr lang="en-US" altLang="ko-KR" sz="1200" dirty="0"/>
              <a:t>web view&gt;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2906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C2A68C-BABF-44A4-B8DB-C37772BBFF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1" y="1544816"/>
          <a:ext cx="12192001" cy="5309264"/>
        </p:xfrm>
        <a:graphic>
          <a:graphicData uri="http://schemas.openxmlformats.org/drawingml/2006/table">
            <a:tbl>
              <a:tblPr/>
              <a:tblGrid>
                <a:gridCol w="12192001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51718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일정관리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App(5/6)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7920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dirty="0"/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5875AB-99E4-4CFB-AB0F-19122792D8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" y="2400788"/>
          <a:ext cx="5817274" cy="1614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904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deleteF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deleteF</a:t>
                      </a:r>
                      <a:r>
                        <a:rPr lang="en-US" altLang="ko-KR" sz="1400" dirty="0"/>
                        <a:t>(String date, 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id)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344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해당 날짜의 특정 일정을 삭제한다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deleteF</a:t>
                      </a:r>
                      <a:r>
                        <a:rPr lang="en-US" altLang="ko-KR" sz="1400" dirty="0"/>
                        <a:t>(20170120,1)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27722B-4443-4F01-B198-583CE2C6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107390"/>
              </p:ext>
            </p:extLst>
          </p:nvPr>
        </p:nvGraphicFramePr>
        <p:xfrm>
          <a:off x="5941965" y="4205744"/>
          <a:ext cx="581727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getList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getList</a:t>
                      </a:r>
                      <a:r>
                        <a:rPr lang="en-US" altLang="ko-KR" sz="1400" dirty="0"/>
                        <a:t>(String date)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서버와 </a:t>
                      </a:r>
                      <a:r>
                        <a:rPr lang="en-US" altLang="ko-KR" sz="1400" dirty="0"/>
                        <a:t>SQLite</a:t>
                      </a:r>
                      <a:r>
                        <a:rPr lang="ko-KR" altLang="en-US" sz="1400" dirty="0"/>
                        <a:t>에서 해당 날짜의 일정을 불러오는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불러온 일정을 화면 하단에 출력하는 기능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getList</a:t>
                      </a:r>
                      <a:r>
                        <a:rPr lang="en-US" altLang="ko-KR" sz="1400" dirty="0"/>
                        <a:t>(20170120)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1E5CF2-4E30-4E67-A996-32033439F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7904"/>
              </p:ext>
            </p:extLst>
          </p:nvPr>
        </p:nvGraphicFramePr>
        <p:xfrm>
          <a:off x="62345" y="4199448"/>
          <a:ext cx="5817274" cy="1867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278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writeF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writeF</a:t>
                      </a:r>
                      <a:r>
                        <a:rPr lang="en-US" altLang="ko-KR" sz="1400" dirty="0"/>
                        <a:t>(String date)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487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입력된 시간과 내용을 </a:t>
                      </a:r>
                      <a:r>
                        <a:rPr lang="en-US" altLang="ko-KR" sz="1400" dirty="0"/>
                        <a:t>SQLite</a:t>
                      </a:r>
                      <a:r>
                        <a:rPr lang="ko-KR" altLang="en-US" sz="1400" dirty="0"/>
                        <a:t>에 저장하는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Toast </a:t>
                      </a:r>
                      <a:r>
                        <a:rPr lang="ko-KR" altLang="en-US" sz="1400" dirty="0"/>
                        <a:t>메시지로 결과를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writeF</a:t>
                      </a:r>
                      <a:r>
                        <a:rPr lang="en-US" altLang="ko-KR" sz="1400" dirty="0"/>
                        <a:t>(20170120)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FB3B9F6-4B52-4D82-86B9-64DA3B40A3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63468" y="2391874"/>
          <a:ext cx="5817274" cy="1614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904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updateF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update(String date,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id, String text)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34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기존 작성된 일정에 대한 수정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904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Update(20170120,1,text)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66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48CE4B-A78C-4093-8979-E9A682AB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085632"/>
              </p:ext>
            </p:extLst>
          </p:nvPr>
        </p:nvGraphicFramePr>
        <p:xfrm>
          <a:off x="372513" y="1771414"/>
          <a:ext cx="6003869" cy="4770244"/>
        </p:xfrm>
        <a:graphic>
          <a:graphicData uri="http://schemas.openxmlformats.org/drawingml/2006/table">
            <a:tbl>
              <a:tblPr/>
              <a:tblGrid>
                <a:gridCol w="6003869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1066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가속도 알고리즘 계산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App(6/6)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1762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CalculateDrop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56696"/>
                  </a:ext>
                </a:extLst>
              </a:tr>
              <a:tr h="872538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현재 근로자의 기울기 값을 정리 후 저장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근로자의 추락 여부를 알려주도록 계산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시 근로자의 위치를 알려줌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34355"/>
                  </a:ext>
                </a:extLst>
              </a:tr>
              <a:tr h="3095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다루는 정보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67903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Scope :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근로자의 기울기 정도가 저장된 데이터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Accel_x,,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y,z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x,y,z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위치로의 가속도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Accel_x,y,z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를 이용해 가속도의 변화량 측정을 목표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41971"/>
                  </a:ext>
                </a:extLst>
              </a:tr>
              <a:tr h="2764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기울기 값과 가속도 변화율 값이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System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에 저장되는 시점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65220"/>
                  </a:ext>
                </a:extLst>
              </a:tr>
              <a:tr h="11744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지속적으로 기울기 값과 가속도 변화율 값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class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에 전송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1.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기울기의 값이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이상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근로자가 서 있을 경우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2. </a:t>
                      </a:r>
                      <a:r>
                        <a:rPr lang="en-US" altLang="ko-KR" sz="1200" b="1" kern="0" spc="0" dirty="0" err="1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Accel_x,y,z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를 미분한 값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가속도 변화율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  100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이상 경우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충격 발생 경우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(=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추락과 유사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3. 10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초 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가속도 변화율이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50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이하 경우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추락 후 움직임이 없을 경우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4. 1,2,3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번이 만족할 경우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System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에 긴급상황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알림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값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)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  <a:t>이 저장</a:t>
                      </a: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00499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20B55-9830-441A-AAEF-EF288924DAA6}"/>
              </a:ext>
            </a:extLst>
          </p:cNvPr>
          <p:cNvGrpSpPr/>
          <p:nvPr/>
        </p:nvGrpSpPr>
        <p:grpSpPr>
          <a:xfrm>
            <a:off x="6533499" y="1771414"/>
            <a:ext cx="4920564" cy="4776430"/>
            <a:chOff x="6964328" y="245533"/>
            <a:chExt cx="4224959" cy="38518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D18119-802B-44A7-B8A1-0180E027ACD7}"/>
                </a:ext>
              </a:extLst>
            </p:cNvPr>
            <p:cNvSpPr/>
            <p:nvPr/>
          </p:nvSpPr>
          <p:spPr>
            <a:xfrm>
              <a:off x="6964328" y="245533"/>
              <a:ext cx="4224959" cy="38518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id="{E1498954-541F-4FA4-A325-8DEF68E6AAF7}"/>
                </a:ext>
              </a:extLst>
            </p:cNvPr>
            <p:cNvSpPr/>
            <p:nvPr/>
          </p:nvSpPr>
          <p:spPr>
            <a:xfrm>
              <a:off x="7727269" y="342886"/>
              <a:ext cx="890789" cy="250555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준비 12">
              <a:extLst>
                <a:ext uri="{FF2B5EF4-FFF2-40B4-BE49-F238E27FC236}">
                  <a16:creationId xmlns:a16="http://schemas.microsoft.com/office/drawing/2014/main" id="{52BB3677-1EFD-4DC0-87E5-DD2F1F8A5872}"/>
                </a:ext>
              </a:extLst>
            </p:cNvPr>
            <p:cNvSpPr/>
            <p:nvPr/>
          </p:nvSpPr>
          <p:spPr>
            <a:xfrm>
              <a:off x="7146825" y="724427"/>
              <a:ext cx="2060526" cy="250555"/>
            </a:xfrm>
            <a:prstGeom prst="flowChartPreparat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Win_size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50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94F1E5E1-DC42-44DC-9AB1-277060DEE27C}"/>
                </a:ext>
              </a:extLst>
            </p:cNvPr>
            <p:cNvSpPr/>
            <p:nvPr/>
          </p:nvSpPr>
          <p:spPr>
            <a:xfrm>
              <a:off x="7146825" y="1103113"/>
              <a:ext cx="2060526" cy="378859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Slope_avg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&gt; 50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6AE56B0E-C6D7-4F6C-8258-22546A1CDAC7}"/>
                </a:ext>
              </a:extLst>
            </p:cNvPr>
            <p:cNvSpPr/>
            <p:nvPr/>
          </p:nvSpPr>
          <p:spPr>
            <a:xfrm>
              <a:off x="7438466" y="1610103"/>
              <a:ext cx="1468394" cy="357335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Fall_flag1 = ON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순서도: 준비 15">
              <a:extLst>
                <a:ext uri="{FF2B5EF4-FFF2-40B4-BE49-F238E27FC236}">
                  <a16:creationId xmlns:a16="http://schemas.microsoft.com/office/drawing/2014/main" id="{2315864B-E16B-4C01-ACF2-774C16A22374}"/>
                </a:ext>
              </a:extLst>
            </p:cNvPr>
            <p:cNvSpPr/>
            <p:nvPr/>
          </p:nvSpPr>
          <p:spPr>
            <a:xfrm>
              <a:off x="7093848" y="2090592"/>
              <a:ext cx="2157629" cy="288776"/>
            </a:xfrm>
            <a:prstGeom prst="flowChartPreparat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Win_size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100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순서도: 판단 16">
              <a:extLst>
                <a:ext uri="{FF2B5EF4-FFF2-40B4-BE49-F238E27FC236}">
                  <a16:creationId xmlns:a16="http://schemas.microsoft.com/office/drawing/2014/main" id="{D0A6ED74-2BA7-4B18-B62C-27F9F352365D}"/>
                </a:ext>
              </a:extLst>
            </p:cNvPr>
            <p:cNvSpPr/>
            <p:nvPr/>
          </p:nvSpPr>
          <p:spPr>
            <a:xfrm>
              <a:off x="7004098" y="2502522"/>
              <a:ext cx="2337127" cy="378860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Accel_change_avg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&gt; 100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1685748B-1DF7-43C8-A216-04BDA318AB09}"/>
                </a:ext>
              </a:extLst>
            </p:cNvPr>
            <p:cNvSpPr/>
            <p:nvPr/>
          </p:nvSpPr>
          <p:spPr>
            <a:xfrm>
              <a:off x="7411859" y="3004536"/>
              <a:ext cx="1521603" cy="672717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Fall_flag2 = ON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Timer ON(10s</a:t>
              </a:r>
              <a:r>
                <a:rPr lang="en-US" altLang="ko-KR" b="1" dirty="0">
                  <a:solidFill>
                    <a:schemeClr val="tx1"/>
                  </a:solidFill>
                </a:rPr>
                <a:t>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순서도: 판단 18">
              <a:extLst>
                <a:ext uri="{FF2B5EF4-FFF2-40B4-BE49-F238E27FC236}">
                  <a16:creationId xmlns:a16="http://schemas.microsoft.com/office/drawing/2014/main" id="{4A461AC4-125B-46EA-9CA9-39404B947EF3}"/>
                </a:ext>
              </a:extLst>
            </p:cNvPr>
            <p:cNvSpPr/>
            <p:nvPr/>
          </p:nvSpPr>
          <p:spPr>
            <a:xfrm>
              <a:off x="9077710" y="2372375"/>
              <a:ext cx="2071552" cy="378861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Accel_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change_avg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&lt;100</a:t>
              </a:r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:a16="http://schemas.microsoft.com/office/drawing/2014/main" id="{9157A2E5-6462-4266-B35B-5992E595A51B}"/>
                </a:ext>
              </a:extLst>
            </p:cNvPr>
            <p:cNvSpPr/>
            <p:nvPr/>
          </p:nvSpPr>
          <p:spPr>
            <a:xfrm>
              <a:off x="9448757" y="2881382"/>
              <a:ext cx="1329460" cy="582149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Fall_flag3 = ON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Alarm ON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수행의 시작/종료 20">
              <a:extLst>
                <a:ext uri="{FF2B5EF4-FFF2-40B4-BE49-F238E27FC236}">
                  <a16:creationId xmlns:a16="http://schemas.microsoft.com/office/drawing/2014/main" id="{6712FA43-FE6C-4860-9CB8-F6B206A9B6A0}"/>
                </a:ext>
              </a:extLst>
            </p:cNvPr>
            <p:cNvSpPr/>
            <p:nvPr/>
          </p:nvSpPr>
          <p:spPr>
            <a:xfrm>
              <a:off x="9674111" y="3593677"/>
              <a:ext cx="890789" cy="266837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종료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4D02555-8A9C-4CA3-83B0-577B4DA1E15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8172664" y="593441"/>
              <a:ext cx="4424" cy="130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4481A8F-D36C-461A-B6AA-6C837116F5A7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8177088" y="974982"/>
              <a:ext cx="0" cy="128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F1EE76-9BB7-44AF-BAA7-747993B0673D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flipH="1">
              <a:off x="8172663" y="1481972"/>
              <a:ext cx="4425" cy="128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AFFD23D-C762-4F79-98CB-92C5C6D71FBA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8172663" y="1967438"/>
              <a:ext cx="0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FA2A33D-780F-47A8-A228-2606C3849426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8172662" y="2379368"/>
              <a:ext cx="1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1F50F5C-5ACB-4245-8ADA-A2F9B902A35E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flipH="1">
              <a:off x="8172661" y="2881382"/>
              <a:ext cx="1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40143A6-A9D9-4D19-A184-9CCE0A198D04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 rot="5400000" flipH="1" flipV="1">
              <a:off x="8490634" y="2054401"/>
              <a:ext cx="1304878" cy="1940825"/>
            </a:xfrm>
            <a:prstGeom prst="bentConnector5">
              <a:avLst>
                <a:gd name="adj1" fmla="val -17519"/>
                <a:gd name="adj2" fmla="val 42916"/>
                <a:gd name="adj3" fmla="val 1175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B073590-5355-4B68-A1AF-59FCD8383EB2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10113486" y="2751236"/>
              <a:ext cx="1" cy="13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CF774DB-A97A-46D0-BE55-CA3B80CF364E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10113487" y="3463531"/>
              <a:ext cx="6019" cy="13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C2A68C-BABF-44A4-B8DB-C37772BB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692753"/>
              </p:ext>
            </p:extLst>
          </p:nvPr>
        </p:nvGraphicFramePr>
        <p:xfrm>
          <a:off x="0" y="1460778"/>
          <a:ext cx="12192000" cy="5393301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5650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가속도 알고리즘 계산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– App(6/6)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8282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dirty="0"/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4665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869584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1E5CF2-4E30-4E67-A996-32033439F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29488"/>
              </p:ext>
            </p:extLst>
          </p:nvPr>
        </p:nvGraphicFramePr>
        <p:xfrm>
          <a:off x="62345" y="2042224"/>
          <a:ext cx="5817274" cy="229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278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getCulDataF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judgeAttendF</a:t>
                      </a:r>
                      <a:r>
                        <a:rPr lang="en-US" altLang="ko-KR" sz="1400" dirty="0"/>
                        <a:t>(double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scope, double accel[3])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835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/>
                        <a:t>추후에 사용될 데이터 값들로 전환해주는 함수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받아온 기울기 값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가속도 값들을 반올림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Double </a:t>
                      </a:r>
                      <a:r>
                        <a:rPr lang="ko-KR" altLang="en-US" sz="1400" dirty="0"/>
                        <a:t>형을 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형으로 전환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전역 변수에 저장 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27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judgeAttendF</a:t>
                      </a:r>
                      <a:r>
                        <a:rPr lang="en-US" altLang="ko-KR" sz="1400" dirty="0"/>
                        <a:t>(double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scope, double accel[])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C12C31-B3BF-4B27-A355-AAFD3630A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809338"/>
              </p:ext>
            </p:extLst>
          </p:nvPr>
        </p:nvGraphicFramePr>
        <p:xfrm>
          <a:off x="62345" y="4336363"/>
          <a:ext cx="4174187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29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81445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  <a:gridCol w="2442907">
                  <a:extLst>
                    <a:ext uri="{9D8B030D-6E8A-4147-A177-3AD203B41FA5}">
                      <a16:colId xmlns:a16="http://schemas.microsoft.com/office/drawing/2014/main" val="2420599227"/>
                    </a:ext>
                  </a:extLst>
                </a:gridCol>
              </a:tblGrid>
              <a:tr h="26153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getCulDataF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() –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 구조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Scope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Double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Double</a:t>
                      </a:r>
                      <a:r>
                        <a:rPr lang="ko-KR" altLang="en-US" sz="1400" dirty="0"/>
                        <a:t>로 저장된 기울기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Accel[3]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Double</a:t>
                      </a:r>
                      <a:r>
                        <a:rPr lang="ko-KR" altLang="en-US" sz="1400" dirty="0"/>
                        <a:t>로 저장된 가속도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ScopeI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r>
                        <a:rPr lang="ko-KR" altLang="en-US" sz="1400" dirty="0"/>
                        <a:t>로 변환된 기울기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AccelI</a:t>
                      </a:r>
                      <a:r>
                        <a:rPr lang="en-US" altLang="ko-KR" sz="1400" b="1" dirty="0"/>
                        <a:t>[3]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r>
                        <a:rPr lang="ko-KR" altLang="en-US" sz="1400" dirty="0"/>
                        <a:t>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변환된 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45575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헤더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1816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Round()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Math.h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반올림 해주는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151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3400AB-A1DC-4461-9CDD-D6AE6C3C9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81034"/>
              </p:ext>
            </p:extLst>
          </p:nvPr>
        </p:nvGraphicFramePr>
        <p:xfrm>
          <a:off x="6211389" y="2081853"/>
          <a:ext cx="5817274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updateCulDataF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updateCulDataF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스레드를 사용하여 특정 조건이 발생했을 시 이용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초 후 재 측정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값이 유지 되지 않으면 알림을 발생하도록 전달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updateCulDataF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803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C2A68C-BABF-44A4-B8DB-C37772BB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63509"/>
              </p:ext>
            </p:extLst>
          </p:nvPr>
        </p:nvGraphicFramePr>
        <p:xfrm>
          <a:off x="-1" y="1544816"/>
          <a:ext cx="12192000" cy="5313184"/>
        </p:xfrm>
        <a:graphic>
          <a:graphicData uri="http://schemas.openxmlformats.org/drawingml/2006/table">
            <a:tbl>
              <a:tblPr/>
              <a:tblGrid>
                <a:gridCol w="12192000">
                  <a:extLst>
                    <a:ext uri="{9D8B030D-6E8A-4147-A177-3AD203B41FA5}">
                      <a16:colId xmlns:a16="http://schemas.microsoft.com/office/drawing/2014/main" val="3747808596"/>
                    </a:ext>
                  </a:extLst>
                </a:gridCol>
              </a:tblGrid>
              <a:tr h="46278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가속도 알고리즘 계산 모듈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– App(6/6)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816318"/>
                  </a:ext>
                </a:extLst>
              </a:tr>
              <a:tr h="48503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dirty="0"/>
                    </a:p>
                  </a:txBody>
                  <a:tcPr marL="52755" marR="52755" marT="14585" marB="1458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21926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0" y="2"/>
            <a:ext cx="12192000" cy="1544814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271564" y="3920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47265" y="578461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99603" y="913719"/>
            <a:ext cx="3125629" cy="522721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App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5875AB-99E4-4CFB-AB0F-19122792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68809"/>
              </p:ext>
            </p:extLst>
          </p:nvPr>
        </p:nvGraphicFramePr>
        <p:xfrm>
          <a:off x="499603" y="2180845"/>
          <a:ext cx="5817274" cy="249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20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4539554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</a:tblGrid>
              <a:tr h="20324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CalculateF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 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최종 계산해주는 함수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Boolean </a:t>
                      </a:r>
                      <a:r>
                        <a:rPr lang="en-US" altLang="ko-KR" sz="1400" dirty="0" err="1"/>
                        <a:t>CalculateF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memnum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Boolean(true/false)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643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If(Flag1 : </a:t>
                      </a:r>
                      <a:r>
                        <a:rPr lang="ko-KR" altLang="en-US" sz="1400" dirty="0"/>
                        <a:t>기울기가 </a:t>
                      </a:r>
                      <a:r>
                        <a:rPr lang="en-US" altLang="ko-KR" sz="1400" dirty="0"/>
                        <a:t>ON)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And if(Flag2 : </a:t>
                      </a:r>
                      <a:r>
                        <a:rPr lang="ko-KR" altLang="en-US" sz="1400" dirty="0"/>
                        <a:t>충격 </a:t>
                      </a:r>
                      <a:r>
                        <a:rPr lang="en-US" altLang="ko-KR" sz="1400" dirty="0"/>
                        <a:t>ON)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And if(Flag3 : </a:t>
                      </a:r>
                      <a:r>
                        <a:rPr lang="ko-KR" altLang="en-US" sz="1400" dirty="0"/>
                        <a:t>시간 경과 후 충격 </a:t>
                      </a:r>
                      <a:r>
                        <a:rPr lang="en-US" altLang="ko-KR" sz="1400" dirty="0"/>
                        <a:t>OFF)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위 조건이 만족 한다면 </a:t>
                      </a:r>
                      <a:r>
                        <a:rPr lang="en-US" altLang="ko-KR" sz="1400" dirty="0"/>
                        <a:t>true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en-US" altLang="ko-KR" sz="1400" dirty="0"/>
                        <a:t>return </a:t>
                      </a:r>
                      <a:r>
                        <a:rPr lang="ko-KR" altLang="en-US" sz="1400" dirty="0"/>
                        <a:t>위험하다는 신호 계산해주는 기능을 가지고 있다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3592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CalculateF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memnum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677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A74D6CA-3753-4042-A177-A6AFAEBED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93646"/>
              </p:ext>
            </p:extLst>
          </p:nvPr>
        </p:nvGraphicFramePr>
        <p:xfrm>
          <a:off x="6482876" y="3859418"/>
          <a:ext cx="417418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29">
                  <a:extLst>
                    <a:ext uri="{9D8B030D-6E8A-4147-A177-3AD203B41FA5}">
                      <a16:colId xmlns:a16="http://schemas.microsoft.com/office/drawing/2014/main" val="3675066665"/>
                    </a:ext>
                  </a:extLst>
                </a:gridCol>
                <a:gridCol w="1282761">
                  <a:extLst>
                    <a:ext uri="{9D8B030D-6E8A-4147-A177-3AD203B41FA5}">
                      <a16:colId xmlns:a16="http://schemas.microsoft.com/office/drawing/2014/main" val="1530645886"/>
                    </a:ext>
                  </a:extLst>
                </a:gridCol>
                <a:gridCol w="1974597">
                  <a:extLst>
                    <a:ext uri="{9D8B030D-6E8A-4147-A177-3AD203B41FA5}">
                      <a16:colId xmlns:a16="http://schemas.microsoft.com/office/drawing/2014/main" val="2420599227"/>
                    </a:ext>
                  </a:extLst>
                </a:gridCol>
              </a:tblGrid>
              <a:tr h="261535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CalculateF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() –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데이터 구조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402718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자료형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0367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ScopeI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r>
                        <a:rPr lang="ko-KR" altLang="en-US" sz="1400" dirty="0"/>
                        <a:t>로 변환된 기울기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5666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AccelI</a:t>
                      </a:r>
                      <a:r>
                        <a:rPr lang="en-US" altLang="ko-KR" sz="1400" b="1" dirty="0"/>
                        <a:t>[3]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Int</a:t>
                      </a:r>
                      <a:r>
                        <a:rPr lang="ko-KR" altLang="en-US" sz="1400" dirty="0"/>
                        <a:t>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변환된 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589461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Fall_flag1,2,3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Boolean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알림을 주기위해 사용되는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가지 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84844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헤더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69743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Miboon</a:t>
                      </a:r>
                      <a:r>
                        <a:rPr lang="en-US" altLang="ko-KR" sz="1400" b="1" dirty="0"/>
                        <a:t>()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미분 해주는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48555"/>
                  </a:ext>
                </a:extLst>
              </a:tr>
              <a:tr h="2377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Sqrl</a:t>
                      </a:r>
                      <a:r>
                        <a:rPr lang="en-US" altLang="ko-KR" sz="1400" b="1" dirty="0"/>
                        <a:t>()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Math.h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제곱 해주는 함수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14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55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0"/>
            <a:ext cx="2896587" cy="584775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b="1" i="1" dirty="0" err="1">
                <a:solidFill>
                  <a:srgbClr val="68BAC6"/>
                </a:solidFill>
                <a:cs typeface="Aharoni" panose="02010803020104030203" pitchFamily="2" charset="-79"/>
              </a:rPr>
              <a:t>아두이노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회로도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250" y="636352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19CE04-E2D0-422D-8CEF-62122F7848E8}"/>
              </a:ext>
            </a:extLst>
          </p:cNvPr>
          <p:cNvGrpSpPr/>
          <p:nvPr/>
        </p:nvGrpSpPr>
        <p:grpSpPr>
          <a:xfrm>
            <a:off x="2091086" y="2435035"/>
            <a:ext cx="8379158" cy="3901614"/>
            <a:chOff x="1281486" y="2411721"/>
            <a:chExt cx="8379158" cy="3901614"/>
          </a:xfrm>
        </p:grpSpPr>
        <p:pic>
          <p:nvPicPr>
            <p:cNvPr id="3" name="그림 2" descr="지도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6008B6B-409D-4A20-A4C2-F408ABDA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486" y="2634532"/>
              <a:ext cx="7546925" cy="3678803"/>
            </a:xfrm>
            <a:prstGeom prst="rect">
              <a:avLst/>
            </a:prstGeom>
          </p:spPr>
        </p:pic>
        <p:sp>
          <p:nvSpPr>
            <p:cNvPr id="13" name="슬라이드 번호 개체 틀 2">
              <a:extLst>
                <a:ext uri="{FF2B5EF4-FFF2-40B4-BE49-F238E27FC236}">
                  <a16:creationId xmlns:a16="http://schemas.microsoft.com/office/drawing/2014/main" id="{6CEE650B-793A-46D8-A615-BBE52218683F}"/>
                </a:ext>
              </a:extLst>
            </p:cNvPr>
            <p:cNvSpPr txBox="1">
              <a:spLocks/>
            </p:cNvSpPr>
            <p:nvPr/>
          </p:nvSpPr>
          <p:spPr>
            <a:xfrm>
              <a:off x="5120806" y="5074688"/>
              <a:ext cx="2319718" cy="418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SW-420(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가속도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슬라이드 번호 개체 틀 2">
              <a:extLst>
                <a:ext uri="{FF2B5EF4-FFF2-40B4-BE49-F238E27FC236}">
                  <a16:creationId xmlns:a16="http://schemas.microsoft.com/office/drawing/2014/main" id="{80D46098-6771-4E85-9A0F-801B8B2D1A1A}"/>
                </a:ext>
              </a:extLst>
            </p:cNvPr>
            <p:cNvSpPr txBox="1">
              <a:spLocks/>
            </p:cNvSpPr>
            <p:nvPr/>
          </p:nvSpPr>
          <p:spPr>
            <a:xfrm>
              <a:off x="8212845" y="5074688"/>
              <a:ext cx="1447799" cy="418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MQ-2(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가스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슬라이드 번호 개체 틀 2">
              <a:extLst>
                <a:ext uri="{FF2B5EF4-FFF2-40B4-BE49-F238E27FC236}">
                  <a16:creationId xmlns:a16="http://schemas.microsoft.com/office/drawing/2014/main" id="{426E0C48-DB97-4A64-8FFF-FDDA274E16CE}"/>
                </a:ext>
              </a:extLst>
            </p:cNvPr>
            <p:cNvSpPr txBox="1">
              <a:spLocks/>
            </p:cNvSpPr>
            <p:nvPr/>
          </p:nvSpPr>
          <p:spPr>
            <a:xfrm>
              <a:off x="6095999" y="2411721"/>
              <a:ext cx="1828802" cy="418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HC-SR04(</a:t>
              </a:r>
              <a:r>
                <a:rPr lang="ko-KR" altLang="en-US" sz="1600" dirty="0">
                  <a:solidFill>
                    <a:schemeClr val="tx1"/>
                  </a:solidFill>
                </a:rPr>
                <a:t>초음파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슬라이드 번호 개체 틀 2">
              <a:extLst>
                <a:ext uri="{FF2B5EF4-FFF2-40B4-BE49-F238E27FC236}">
                  <a16:creationId xmlns:a16="http://schemas.microsoft.com/office/drawing/2014/main" id="{1DDD42A7-9E1D-4A73-8BAA-38A1077F6A74}"/>
                </a:ext>
              </a:extLst>
            </p:cNvPr>
            <p:cNvSpPr txBox="1">
              <a:spLocks/>
            </p:cNvSpPr>
            <p:nvPr/>
          </p:nvSpPr>
          <p:spPr>
            <a:xfrm>
              <a:off x="1676399" y="2411721"/>
              <a:ext cx="1828802" cy="418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Vibration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슬라이드 번호 개체 틀 2">
              <a:extLst>
                <a:ext uri="{FF2B5EF4-FFF2-40B4-BE49-F238E27FC236}">
                  <a16:creationId xmlns:a16="http://schemas.microsoft.com/office/drawing/2014/main" id="{D0F9676F-0FBB-4432-8116-AD92360E1F8A}"/>
                </a:ext>
              </a:extLst>
            </p:cNvPr>
            <p:cNvSpPr txBox="1">
              <a:spLocks/>
            </p:cNvSpPr>
            <p:nvPr/>
          </p:nvSpPr>
          <p:spPr>
            <a:xfrm>
              <a:off x="2712054" y="2425096"/>
              <a:ext cx="1828802" cy="418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/>
                  </a:solidFill>
                </a:rPr>
                <a:t>LED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238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479955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03932" y="85211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14897" y="601306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475327" y="893693"/>
            <a:ext cx="2896587" cy="463469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-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구현 현황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CF90832-16BD-4DBB-9159-43619CDEC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93520"/>
              </p:ext>
            </p:extLst>
          </p:nvPr>
        </p:nvGraphicFramePr>
        <p:xfrm>
          <a:off x="475327" y="1580869"/>
          <a:ext cx="9985292" cy="5032905"/>
        </p:xfrm>
        <a:graphic>
          <a:graphicData uri="http://schemas.openxmlformats.org/drawingml/2006/table">
            <a:tbl>
              <a:tblPr/>
              <a:tblGrid>
                <a:gridCol w="1577668">
                  <a:extLst>
                    <a:ext uri="{9D8B030D-6E8A-4147-A177-3AD203B41FA5}">
                      <a16:colId xmlns:a16="http://schemas.microsoft.com/office/drawing/2014/main" val="2320448332"/>
                    </a:ext>
                  </a:extLst>
                </a:gridCol>
                <a:gridCol w="1116700">
                  <a:extLst>
                    <a:ext uri="{9D8B030D-6E8A-4147-A177-3AD203B41FA5}">
                      <a16:colId xmlns:a16="http://schemas.microsoft.com/office/drawing/2014/main" val="3200655266"/>
                    </a:ext>
                  </a:extLst>
                </a:gridCol>
                <a:gridCol w="3532357">
                  <a:extLst>
                    <a:ext uri="{9D8B030D-6E8A-4147-A177-3AD203B41FA5}">
                      <a16:colId xmlns:a16="http://schemas.microsoft.com/office/drawing/2014/main" val="3810063407"/>
                    </a:ext>
                  </a:extLst>
                </a:gridCol>
                <a:gridCol w="3758567">
                  <a:extLst>
                    <a:ext uri="{9D8B030D-6E8A-4147-A177-3AD203B41FA5}">
                      <a16:colId xmlns:a16="http://schemas.microsoft.com/office/drawing/2014/main" val="2164964774"/>
                    </a:ext>
                  </a:extLst>
                </a:gridCol>
              </a:tblGrid>
              <a:tr h="241756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구현 현황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05638" marR="105638" marT="52819" marB="528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65467"/>
                  </a:ext>
                </a:extLst>
              </a:tr>
              <a:tr h="2965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범위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현황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구현한 부분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부족한 부분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46296"/>
                  </a:ext>
                </a:extLst>
              </a:tr>
              <a:tr h="58304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Android)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서버구축을 통한 로그인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 간 블루투스 활성화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기기검색 및 연결 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 통신 시 데이터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센서값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송수신 구현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출근부 작성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 데이터를 서버로 전달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입력 데이터에 대한 위험 값 판단 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 데이터를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SQLite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저장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일정관리 미흡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GPS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허용 및 데이터 수신 부분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미작성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 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 주기 오류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04501"/>
                  </a:ext>
                </a:extLst>
              </a:tr>
              <a:tr h="6918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JSP)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DB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로그인 및 회원가입 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웹페이지 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게시판 기능 구현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출근부 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상환판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미작성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센서 값을 웹페이지에 차트로 표현 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95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데이터베이스에서 이용하는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 함수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JSP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이용해 웹과 앱에 연결시켜주는 기능 미비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57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85%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각 센서 회로 연결 및 값 측정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값 안드로이드로 전송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안전모에 보드 연결 미비 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908567"/>
                  </a:ext>
                </a:extLst>
              </a:tr>
              <a:tr h="6662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앱과 웹에 기본적이 데이터 송수신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데이터 값 저장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구현 미흡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데이터 처리 미흡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앱과 웹 통일성 미흡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6240" marR="66240" marT="18313" marB="18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31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1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03932" y="85211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4013" y="669986"/>
            <a:ext cx="2896587" cy="463469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</a:t>
            </a:r>
            <a:r>
              <a:rPr lang="ko-KR" altLang="en-US" sz="1400" b="1" i="1" dirty="0">
                <a:solidFill>
                  <a:srgbClr val="68BAC6"/>
                </a:solidFill>
              </a:rPr>
              <a:t>시스템 모듈 상세 설계</a:t>
            </a:r>
            <a:endParaRPr lang="en-US" altLang="ko-KR" sz="1400" b="1" i="1" dirty="0">
              <a:solidFill>
                <a:srgbClr val="68BAC6"/>
              </a:solidFill>
            </a:endParaRPr>
          </a:p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-</a:t>
            </a:r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구현 현황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184E93D-DBA3-434A-AFAB-72F594A12D7A}"/>
              </a:ext>
            </a:extLst>
          </p:cNvPr>
          <p:cNvSpPr txBox="1"/>
          <p:nvPr/>
        </p:nvSpPr>
        <p:spPr>
          <a:xfrm>
            <a:off x="62345" y="5791710"/>
            <a:ext cx="620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49" name="슬라이드 번호 개체 틀 2">
            <a:extLst>
              <a:ext uri="{FF2B5EF4-FFF2-40B4-BE49-F238E27FC236}">
                <a16:creationId xmlns:a16="http://schemas.microsoft.com/office/drawing/2014/main" id="{BC11A636-754E-4A41-84B5-19B4D9BE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5463" y="63590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0AF400-E16F-4C5C-85CD-531FF89A0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94728"/>
              </p:ext>
            </p:extLst>
          </p:nvPr>
        </p:nvGraphicFramePr>
        <p:xfrm>
          <a:off x="163337" y="1541614"/>
          <a:ext cx="5800601" cy="5182607"/>
        </p:xfrm>
        <a:graphic>
          <a:graphicData uri="http://schemas.openxmlformats.org/drawingml/2006/table">
            <a:tbl>
              <a:tblPr/>
              <a:tblGrid>
                <a:gridCol w="1062148">
                  <a:extLst>
                    <a:ext uri="{9D8B030D-6E8A-4147-A177-3AD203B41FA5}">
                      <a16:colId xmlns:a16="http://schemas.microsoft.com/office/drawing/2014/main" val="1479274683"/>
                    </a:ext>
                  </a:extLst>
                </a:gridCol>
                <a:gridCol w="2641488">
                  <a:extLst>
                    <a:ext uri="{9D8B030D-6E8A-4147-A177-3AD203B41FA5}">
                      <a16:colId xmlns:a16="http://schemas.microsoft.com/office/drawing/2014/main" val="2462701279"/>
                    </a:ext>
                  </a:extLst>
                </a:gridCol>
                <a:gridCol w="728548">
                  <a:extLst>
                    <a:ext uri="{9D8B030D-6E8A-4147-A177-3AD203B41FA5}">
                      <a16:colId xmlns:a16="http://schemas.microsoft.com/office/drawing/2014/main" val="996765891"/>
                    </a:ext>
                  </a:extLst>
                </a:gridCol>
                <a:gridCol w="728548">
                  <a:extLst>
                    <a:ext uri="{9D8B030D-6E8A-4147-A177-3AD203B41FA5}">
                      <a16:colId xmlns:a16="http://schemas.microsoft.com/office/drawing/2014/main" val="2530024133"/>
                    </a:ext>
                  </a:extLst>
                </a:gridCol>
                <a:gridCol w="639869">
                  <a:extLst>
                    <a:ext uri="{9D8B030D-6E8A-4147-A177-3AD203B41FA5}">
                      <a16:colId xmlns:a16="http://schemas.microsoft.com/office/drawing/2014/main" val="3825903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부분적으로 해결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해결하지 못함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575624"/>
                  </a:ext>
                </a:extLst>
              </a:tr>
              <a:tr h="241805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추락 인지 알고리즘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20897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가스 센서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14581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 인식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493939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가스 센서 인식 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06933"/>
                  </a:ext>
                </a:extLst>
              </a:tr>
              <a:tr h="241805">
                <a:tc row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전체적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160896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게시판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002530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일정 관리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68579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출근부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055899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블루투스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883248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게시판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7094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일정 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15885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근로자 호출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058649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출근부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312290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상황판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206296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생명 주기 에러 문제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181801"/>
                  </a:ext>
                </a:extLst>
              </a:tr>
              <a:tr h="2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3270" marR="53270" marT="14728" marB="147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32292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09A3ED2-0E77-4087-A4B5-46A2274F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24657"/>
              </p:ext>
            </p:extLst>
          </p:nvPr>
        </p:nvGraphicFramePr>
        <p:xfrm>
          <a:off x="6064930" y="374385"/>
          <a:ext cx="5416917" cy="6349836"/>
        </p:xfrm>
        <a:graphic>
          <a:graphicData uri="http://schemas.openxmlformats.org/drawingml/2006/table">
            <a:tbl>
              <a:tblPr/>
              <a:tblGrid>
                <a:gridCol w="1118295">
                  <a:extLst>
                    <a:ext uri="{9D8B030D-6E8A-4147-A177-3AD203B41FA5}">
                      <a16:colId xmlns:a16="http://schemas.microsoft.com/office/drawing/2014/main" val="59429844"/>
                    </a:ext>
                  </a:extLst>
                </a:gridCol>
                <a:gridCol w="2026763">
                  <a:extLst>
                    <a:ext uri="{9D8B030D-6E8A-4147-A177-3AD203B41FA5}">
                      <a16:colId xmlns:a16="http://schemas.microsoft.com/office/drawing/2014/main" val="4009934819"/>
                    </a:ext>
                  </a:extLst>
                </a:gridCol>
                <a:gridCol w="895546">
                  <a:extLst>
                    <a:ext uri="{9D8B030D-6E8A-4147-A177-3AD203B41FA5}">
                      <a16:colId xmlns:a16="http://schemas.microsoft.com/office/drawing/2014/main" val="2877831601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913143643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2841922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부분적으로 해결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해결하지 못함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978206"/>
                  </a:ext>
                </a:extLst>
              </a:tr>
              <a:tr h="197831">
                <a:tc rowSpan="1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게시판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41996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일정 관리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426532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출근부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507045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근로자 블루투스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864724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게시판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016982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일정 관리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26618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근로자 호출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128894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출근부 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928128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상황판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982101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118166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643496"/>
                  </a:ext>
                </a:extLst>
              </a:tr>
              <a:tr h="197831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083474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출근부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299033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종 센서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709644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699712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967606"/>
                  </a:ext>
                </a:extLst>
              </a:tr>
              <a:tr h="197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일정관리 </a:t>
                      </a: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13312"/>
                  </a:ext>
                </a:extLst>
              </a:tr>
              <a:tr h="1978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cafe24/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사설 주소 구입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14133"/>
                  </a:ext>
                </a:extLst>
              </a:tr>
              <a:tr h="1978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헬맷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999260"/>
                  </a:ext>
                </a:extLst>
              </a:tr>
              <a:tr h="19783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안드로이드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3583" marR="43583" marT="12049" marB="1204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011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8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보드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948" y="6289327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39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Kwb\Desktop\오렌지보드.PNG">
            <a:extLst>
              <a:ext uri="{FF2B5EF4-FFF2-40B4-BE49-F238E27FC236}">
                <a16:creationId xmlns:a16="http://schemas.microsoft.com/office/drawing/2014/main" id="{6C24457D-64C3-4AE2-845A-95F8BC1F2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586"/>
          <a:stretch/>
        </p:blipFill>
        <p:spPr bwMode="auto">
          <a:xfrm>
            <a:off x="4187661" y="3824511"/>
            <a:ext cx="3816678" cy="20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AB75F4-F9A9-413A-A82C-A0ED2611C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10995"/>
              </p:ext>
            </p:extLst>
          </p:nvPr>
        </p:nvGraphicFramePr>
        <p:xfrm>
          <a:off x="8072751" y="2089315"/>
          <a:ext cx="396539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Orange Board BLE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Microcontroller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ATmega328p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67051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Flash</a:t>
                      </a: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Memory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32KB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SRAM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EEPROM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1KB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Clock</a:t>
                      </a: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Speed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16MHz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Bluetooth chip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nRF51822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9C2C73C3-E27A-4A73-B182-1D9559924188}"/>
              </a:ext>
            </a:extLst>
          </p:cNvPr>
          <p:cNvSpPr txBox="1"/>
          <p:nvPr/>
        </p:nvSpPr>
        <p:spPr>
          <a:xfrm>
            <a:off x="6448651" y="6129850"/>
            <a:ext cx="360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블루투스 모듈이 탑재된 보드</a:t>
            </a:r>
            <a:endParaRPr lang="en-US" altLang="ko-KR" sz="2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BB3529B-B010-4FFB-99D2-AB5A25752FFB}"/>
              </a:ext>
            </a:extLst>
          </p:cNvPr>
          <p:cNvCxnSpPr>
            <a:cxnSpLocks/>
            <a:stCxn id="28" idx="2"/>
            <a:endCxn id="22" idx="2"/>
          </p:cNvCxnSpPr>
          <p:nvPr/>
        </p:nvCxnSpPr>
        <p:spPr>
          <a:xfrm rot="5400000">
            <a:off x="7473769" y="3271867"/>
            <a:ext cx="1203913" cy="3959449"/>
          </a:xfrm>
          <a:prstGeom prst="bentConnector3">
            <a:avLst>
              <a:gd name="adj1" fmla="val 1189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브레드보드에 대한 이미지 검색결과">
            <a:extLst>
              <a:ext uri="{FF2B5EF4-FFF2-40B4-BE49-F238E27FC236}">
                <a16:creationId xmlns:a16="http://schemas.microsoft.com/office/drawing/2014/main" id="{1A8CEE20-352A-4B41-AEDB-6B1E78DF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3358"/>
            <a:ext cx="338539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B4E886E-20B0-4A18-8316-0F28F74AC6DD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2544304" y="4839029"/>
            <a:ext cx="16433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867E04-7D87-4391-8E4E-819532DBD0F5}"/>
              </a:ext>
            </a:extLst>
          </p:cNvPr>
          <p:cNvSpPr txBox="1"/>
          <p:nvPr/>
        </p:nvSpPr>
        <p:spPr>
          <a:xfrm>
            <a:off x="2920076" y="4465695"/>
            <a:ext cx="75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확장</a:t>
            </a:r>
            <a:endParaRPr lang="en-US" altLang="ko-KR" sz="20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E1AC238-A0D7-43D8-BA7F-8EB1B4ED6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62124"/>
              </p:ext>
            </p:extLst>
          </p:nvPr>
        </p:nvGraphicFramePr>
        <p:xfrm>
          <a:off x="765866" y="2041419"/>
          <a:ext cx="367405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Half Size Breadboard</a:t>
                      </a:r>
                      <a:endParaRPr lang="en-US" altLang="ko-KR" sz="1800" b="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핀 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400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46705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F9CC602D-3C50-45F5-AB69-352F4A1EB1C3}"/>
              </a:ext>
            </a:extLst>
          </p:cNvPr>
          <p:cNvSpPr txBox="1"/>
          <p:nvPr/>
        </p:nvSpPr>
        <p:spPr>
          <a:xfrm>
            <a:off x="402704" y="5564636"/>
            <a:ext cx="257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Bread Board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EED9C9B-4474-437A-9FFC-1901C9FB98B2}"/>
              </a:ext>
            </a:extLst>
          </p:cNvPr>
          <p:cNvCxnSpPr>
            <a:cxnSpLocks/>
          </p:cNvCxnSpPr>
          <p:nvPr/>
        </p:nvCxnSpPr>
        <p:spPr>
          <a:xfrm flipH="1">
            <a:off x="1747520" y="2772939"/>
            <a:ext cx="1" cy="488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5E43A60-024D-447C-8114-F911AEE805AB}"/>
              </a:ext>
            </a:extLst>
          </p:cNvPr>
          <p:cNvSpPr txBox="1"/>
          <p:nvPr/>
        </p:nvSpPr>
        <p:spPr>
          <a:xfrm>
            <a:off x="4806008" y="3369475"/>
            <a:ext cx="257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Orange Board BLE</a:t>
            </a:r>
          </a:p>
        </p:txBody>
      </p:sp>
    </p:spTree>
    <p:extLst>
      <p:ext uri="{BB962C8B-B14F-4D97-AF65-F5344CB8AC3E}">
        <p14:creationId xmlns:p14="http://schemas.microsoft.com/office/powerpoint/2010/main" val="327325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0997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248105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A4D16B1-764D-4687-AEC5-9536C174F020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B89D1-7686-4043-B9CB-094D25DA2C45}"/>
              </a:ext>
            </a:extLst>
          </p:cNvPr>
          <p:cNvSpPr txBox="1"/>
          <p:nvPr/>
        </p:nvSpPr>
        <p:spPr>
          <a:xfrm>
            <a:off x="922989" y="712390"/>
            <a:ext cx="335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D36DC5B1-E766-4278-9D40-E8235611B36B}"/>
              </a:ext>
            </a:extLst>
          </p:cNvPr>
          <p:cNvSpPr/>
          <p:nvPr/>
        </p:nvSpPr>
        <p:spPr>
          <a:xfrm>
            <a:off x="409654" y="1174042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300" b="1" dirty="0">
              <a:solidFill>
                <a:srgbClr val="68BAC6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9E218E3-E986-408F-8815-4B22D8AD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4" y="1741653"/>
            <a:ext cx="8318717" cy="5116345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2000" b="1" dirty="0">
                <a:latin typeface="+mj-ea"/>
                <a:ea typeface="+mj-ea"/>
              </a:rPr>
              <a:t>           </a:t>
            </a:r>
          </a:p>
          <a:p>
            <a:pPr marL="0" indent="0" algn="ctr">
              <a:buNone/>
            </a:pPr>
            <a:endParaRPr lang="en-US" altLang="ko-KR" sz="3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3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개발 배경</a:t>
            </a: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 algn="ctr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OECD 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국가 중 산업 재해 사망자 최다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 algn="ctr"/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시간 경과에도 재해자</a:t>
            </a:r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사망자 수 정체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7AB28-78D0-4D0C-8939-A8B18523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DBCB-0EC8-4FD5-A030-6CCDDCA2C96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6A35D1-4E77-4E48-BCC3-52A77BD4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71" y="1680922"/>
            <a:ext cx="3873283" cy="5166961"/>
          </a:xfrm>
          <a:prstGeom prst="rect">
            <a:avLst/>
          </a:prstGeom>
        </p:spPr>
      </p:pic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 txBox="1">
            <a:spLocks/>
          </p:cNvSpPr>
          <p:nvPr/>
        </p:nvSpPr>
        <p:spPr>
          <a:xfrm>
            <a:off x="9352567" y="6363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bg1"/>
                </a:solidFill>
              </a:rPr>
              <a:t>4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9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– HW(</a:t>
            </a:r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센서</a:t>
            </a:r>
            <a:r>
              <a:rPr lang="en-US" altLang="ko-KR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)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0C7BBC7-F45F-4332-B18B-823BCFA21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15784"/>
              </p:ext>
            </p:extLst>
          </p:nvPr>
        </p:nvGraphicFramePr>
        <p:xfrm>
          <a:off x="7010400" y="2125680"/>
          <a:ext cx="4066095" cy="3869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7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 센서</a:t>
                      </a: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204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dirty="0">
                          <a:latin typeface="+mj-ea"/>
                          <a:ea typeface="+mj-ea"/>
                        </a:rPr>
                        <a:t>LED</a:t>
                      </a:r>
                      <a:r>
                        <a:rPr lang="en-US" altLang="ko-KR" sz="1500" b="1" baseline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b="1" baseline="0" dirty="0">
                          <a:latin typeface="+mj-ea"/>
                          <a:ea typeface="+mj-ea"/>
                        </a:rPr>
                        <a:t>스트립</a:t>
                      </a:r>
                      <a:endParaRPr lang="en-US" altLang="ko-KR" sz="1500" b="1" baseline="0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RGB</a:t>
                      </a:r>
                      <a:r>
                        <a:rPr lang="en-US" altLang="ko-KR" sz="1500" b="0" baseline="0" dirty="0">
                          <a:latin typeface="+mj-ea"/>
                          <a:ea typeface="+mj-ea"/>
                        </a:rPr>
                        <a:t> 3</a:t>
                      </a:r>
                      <a:r>
                        <a:rPr lang="ko-KR" altLang="en-US" sz="1500" b="0" baseline="0" dirty="0">
                          <a:latin typeface="+mj-ea"/>
                          <a:ea typeface="+mj-ea"/>
                        </a:rPr>
                        <a:t>색 표현가능</a:t>
                      </a:r>
                      <a:endParaRPr lang="en-US" altLang="ko-KR" sz="1500" b="0" baseline="0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baseline="0" dirty="0">
                          <a:latin typeface="+mj-ea"/>
                          <a:ea typeface="+mj-ea"/>
                        </a:rPr>
                        <a:t>동작 전압</a:t>
                      </a:r>
                      <a:r>
                        <a:rPr lang="en-US" altLang="ko-KR" sz="1500" b="0" baseline="0" dirty="0">
                          <a:latin typeface="+mj-ea"/>
                          <a:ea typeface="+mj-ea"/>
                        </a:rPr>
                        <a:t> 5V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baseline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500" b="0" baseline="0" dirty="0">
                          <a:latin typeface="+mj-ea"/>
                          <a:ea typeface="+mj-ea"/>
                        </a:rPr>
                        <a:t>12.5X4 mm</a:t>
                      </a: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390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>
                          <a:latin typeface="+mj-ea"/>
                          <a:ea typeface="+mj-ea"/>
                        </a:rPr>
                        <a:t>진동 센서</a:t>
                      </a:r>
                      <a:endParaRPr lang="en-US" altLang="ko-KR" sz="15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</a:rPr>
                        <a:t>동작전압 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5V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24.5X21 mm</a:t>
                      </a:r>
                      <a:endParaRPr lang="ko-KR" altLang="en-US" sz="1500" b="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9390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+mj-ea"/>
                        <a:ea typeface="+mj-ea"/>
                      </a:endParaRP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dirty="0">
                          <a:latin typeface="+mj-ea"/>
                          <a:ea typeface="+mj-ea"/>
                        </a:rPr>
                        <a:t>배터리 잔량 표시기</a:t>
                      </a:r>
                      <a:endParaRPr lang="en-US" altLang="ko-KR" sz="15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</a:rPr>
                        <a:t>동작 전압 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3.3V-5.5V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 8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</a:rPr>
                        <a:t>레벨 밝기</a:t>
                      </a:r>
                      <a:endParaRPr lang="en-US" altLang="ko-KR" sz="1500" b="0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</a:rPr>
                        <a:t>크기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</a:rPr>
                        <a:t>: 42*24*8mm</a:t>
                      </a:r>
                    </a:p>
                  </a:txBody>
                  <a:tcPr marL="84271" marR="84271" marT="42136" marB="421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7324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1778985-C98B-4C8A-ADEC-1F5557F7F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827519"/>
              </p:ext>
            </p:extLst>
          </p:nvPr>
        </p:nvGraphicFramePr>
        <p:xfrm>
          <a:off x="560550" y="2126943"/>
          <a:ext cx="4848848" cy="4484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873">
                  <a:extLst>
                    <a:ext uri="{9D8B030D-6E8A-4147-A177-3AD203B41FA5}">
                      <a16:colId xmlns:a16="http://schemas.microsoft.com/office/drawing/2014/main" val="3661634011"/>
                    </a:ext>
                  </a:extLst>
                </a:gridCol>
                <a:gridCol w="3647975">
                  <a:extLst>
                    <a:ext uri="{9D8B030D-6E8A-4147-A177-3AD203B41FA5}">
                      <a16:colId xmlns:a16="http://schemas.microsoft.com/office/drawing/2014/main" val="939912550"/>
                    </a:ext>
                  </a:extLst>
                </a:gridCol>
              </a:tblGrid>
              <a:tr h="5865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 센서</a:t>
                      </a:r>
                      <a:endParaRPr lang="en-US" altLang="ko-KR" sz="25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19851"/>
                  </a:ext>
                </a:extLst>
              </a:tr>
              <a:tr h="90818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적외선 센서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+mj-ea"/>
                          <a:ea typeface="+mj-ea"/>
                        </a:rPr>
                        <a:t>검출거리 </a:t>
                      </a:r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2 –</a:t>
                      </a:r>
                      <a:r>
                        <a:rPr lang="en-US" altLang="ko-KR" sz="1400" b="0" baseline="0" dirty="0">
                          <a:latin typeface="+mj-ea"/>
                          <a:ea typeface="+mj-ea"/>
                        </a:rPr>
                        <a:t> 30cm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>
                          <a:latin typeface="+mj-ea"/>
                          <a:ea typeface="+mj-ea"/>
                        </a:rPr>
                        <a:t>사이즈 </a:t>
                      </a:r>
                      <a:r>
                        <a:rPr lang="en-US" altLang="ko-KR" sz="1400" b="0" baseline="0" dirty="0">
                          <a:latin typeface="+mj-ea"/>
                          <a:ea typeface="+mj-ea"/>
                        </a:rPr>
                        <a:t>48X14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63384"/>
                  </a:ext>
                </a:extLst>
              </a:tr>
              <a:tr h="90818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유해물질 감지 센서</a:t>
                      </a:r>
                      <a:endParaRPr lang="en-US" altLang="ko-KR" sz="1400" b="1" dirty="0">
                        <a:latin typeface="+mj-ea"/>
                        <a:ea typeface="+mj-ea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– 1000ppm CO(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사이즈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40X20 mm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022619"/>
                  </a:ext>
                </a:extLst>
              </a:tr>
              <a:tr h="90818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가속도 센서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X,Y,Z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analog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400uA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낮은 소비 전력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660544"/>
                  </a:ext>
                </a:extLst>
              </a:tr>
              <a:tr h="117307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기울기 센서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15mA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이상의 소비 전력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3.3V - 5V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의 작동 전압</a:t>
                      </a:r>
                      <a:endParaRPr lang="en-US" altLang="ko-KR" sz="14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PCB </a:t>
                      </a:r>
                      <a:r>
                        <a:rPr lang="ko-KR" altLang="en-US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널 크기 </a:t>
                      </a:r>
                      <a:r>
                        <a:rPr lang="en-US" altLang="ko-KR" sz="14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: 3.2cm x 1.4cm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464725"/>
                  </a:ext>
                </a:extLst>
              </a:tr>
            </a:tbl>
          </a:graphicData>
        </a:graphic>
      </p:graphicFrame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4A52882C-6CFA-45D5-91CB-48759CDC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70" y="632577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523795-C0BE-45CB-B4E0-51DAFDC90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4817072"/>
            <a:ext cx="1387116" cy="11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3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SW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6396F7-F490-42DF-A945-35A3A5E0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40523"/>
              </p:ext>
            </p:extLst>
          </p:nvPr>
        </p:nvGraphicFramePr>
        <p:xfrm>
          <a:off x="1332227" y="2146803"/>
          <a:ext cx="9527544" cy="426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7380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Software</a:t>
                      </a:r>
                      <a:r>
                        <a:rPr lang="en-US" altLang="ko-KR" sz="2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Development Environment</a:t>
                      </a:r>
                      <a:endParaRPr lang="ko-KR" altLang="en-US" sz="2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Apache Tomcat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8.0.24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Web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Page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JSP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2.3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MySQL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5.7 Version</a:t>
                      </a:r>
                      <a:endParaRPr lang="en-US" altLang="ko-KR" sz="1500" kern="1200" baseline="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Application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Android Studio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3.0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Nougat(</a:t>
                      </a:r>
                      <a:r>
                        <a:rPr lang="ko-KR" altLang="en-US" sz="1500" baseline="0" dirty="0">
                          <a:latin typeface="+mj-ea"/>
                          <a:ea typeface="+mj-ea"/>
                        </a:rPr>
                        <a:t>누가</a:t>
                      </a:r>
                      <a:r>
                        <a:rPr lang="en-US" altLang="ko-KR" sz="1500" baseline="0" dirty="0"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500" baseline="0" dirty="0">
                          <a:latin typeface="+mj-ea"/>
                          <a:ea typeface="+mj-ea"/>
                        </a:rPr>
                        <a:t>까지 지원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Genuino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1.8.5 Version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OS Windows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Program</a:t>
                      </a:r>
                      <a:r>
                        <a:rPr lang="en-US" altLang="ko-KR" sz="150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Language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Java(Web, App) C (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50956"/>
                  </a:ext>
                </a:extLst>
              </a:tr>
            </a:tbl>
          </a:graphicData>
        </a:graphic>
      </p:graphicFrame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9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환경 </a:t>
            </a:r>
            <a:r>
              <a:rPr lang="en-US" altLang="ko-KR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– SW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9C25983-533B-4B5F-96D1-B7F2E93FF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70844"/>
              </p:ext>
            </p:extLst>
          </p:nvPr>
        </p:nvGraphicFramePr>
        <p:xfrm>
          <a:off x="1132945" y="2976354"/>
          <a:ext cx="9926109" cy="2607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861">
                  <a:extLst>
                    <a:ext uri="{9D8B030D-6E8A-4147-A177-3AD203B41FA5}">
                      <a16:colId xmlns:a16="http://schemas.microsoft.com/office/drawing/2014/main" val="3463886968"/>
                    </a:ext>
                  </a:extLst>
                </a:gridCol>
                <a:gridCol w="2187267">
                  <a:extLst>
                    <a:ext uri="{9D8B030D-6E8A-4147-A177-3AD203B41FA5}">
                      <a16:colId xmlns:a16="http://schemas.microsoft.com/office/drawing/2014/main" val="3192156193"/>
                    </a:ext>
                  </a:extLst>
                </a:gridCol>
                <a:gridCol w="2089761">
                  <a:extLst>
                    <a:ext uri="{9D8B030D-6E8A-4147-A177-3AD203B41FA5}">
                      <a16:colId xmlns:a16="http://schemas.microsoft.com/office/drawing/2014/main" val="1705741316"/>
                    </a:ext>
                  </a:extLst>
                </a:gridCol>
                <a:gridCol w="2151086">
                  <a:extLst>
                    <a:ext uri="{9D8B030D-6E8A-4147-A177-3AD203B41FA5}">
                      <a16:colId xmlns:a16="http://schemas.microsoft.com/office/drawing/2014/main" val="153093132"/>
                    </a:ext>
                  </a:extLst>
                </a:gridCol>
                <a:gridCol w="2300134">
                  <a:extLst>
                    <a:ext uri="{9D8B030D-6E8A-4147-A177-3AD203B41FA5}">
                      <a16:colId xmlns:a16="http://schemas.microsoft.com/office/drawing/2014/main" val="3243916046"/>
                    </a:ext>
                  </a:extLst>
                </a:gridCol>
              </a:tblGrid>
              <a:tr h="708212"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이동건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김중수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임상근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김원범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3527"/>
                  </a:ext>
                </a:extLst>
              </a:tr>
              <a:tr h="848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err="1">
                          <a:latin typeface="+mn-ea"/>
                          <a:ea typeface="+mn-ea"/>
                        </a:rPr>
                        <a:t>Github</a:t>
                      </a:r>
                      <a:r>
                        <a:rPr lang="en-US" altLang="ko-KR" sz="1600" b="1" i="0" dirty="0">
                          <a:latin typeface="+mn-ea"/>
                          <a:ea typeface="+mn-ea"/>
                        </a:rPr>
                        <a:t> ID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ehdrjs1346@naver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01077026906@naver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dlatkdrms301@naver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wbkim111@gmail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23765"/>
                  </a:ext>
                </a:extLst>
              </a:tr>
              <a:tr h="1051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 err="1">
                          <a:latin typeface="+mn-ea"/>
                          <a:ea typeface="+mn-ea"/>
                        </a:rPr>
                        <a:t>Github</a:t>
                      </a:r>
                      <a:r>
                        <a:rPr lang="en-US" altLang="ko-KR" sz="1600" b="1" i="0" dirty="0">
                          <a:latin typeface="+mn-ea"/>
                          <a:ea typeface="+mn-ea"/>
                        </a:rPr>
                        <a:t> Address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https://github.com/Limsangkeun/Smart-Helmet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82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16122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0550" y="1143145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latin typeface="+mn-ea"/>
                <a:cs typeface="Aharoni" panose="02010803020104030203" pitchFamily="2" charset="-79"/>
              </a:rPr>
              <a:t>개발 방법</a:t>
            </a:r>
            <a:endParaRPr lang="en-US" altLang="ko-KR" sz="1400" b="1" dirty="0">
              <a:solidFill>
                <a:srgbClr val="68BAC6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44D71B-86DF-44E4-95CE-C294B500B310}"/>
              </a:ext>
            </a:extLst>
          </p:cNvPr>
          <p:cNvSpPr/>
          <p:nvPr/>
        </p:nvSpPr>
        <p:spPr>
          <a:xfrm>
            <a:off x="6170952" y="2482534"/>
            <a:ext cx="5127821" cy="458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JDBC API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데이터베이스 연동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물라스틱을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사용하여 헬멧 외관에 장착된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와 센서부분 마감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적외선 센서가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10mm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초과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30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분이 지나면 자동으로 퇴근 시간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현재시간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-30)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입력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br>
              <a:rPr lang="en-US" altLang="ko-KR" sz="1500" b="1" dirty="0">
                <a:solidFill>
                  <a:schemeClr val="tx1"/>
                </a:solidFill>
              </a:rPr>
            </a:br>
            <a:br>
              <a:rPr lang="en-US" altLang="ko-KR" sz="1500" b="1" dirty="0">
                <a:solidFill>
                  <a:schemeClr val="tx1"/>
                </a:solidFill>
              </a:rPr>
            </a:b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60F1D-CD93-498A-9D86-634E59636BAA}"/>
              </a:ext>
            </a:extLst>
          </p:cNvPr>
          <p:cNvSpPr/>
          <p:nvPr/>
        </p:nvSpPr>
        <p:spPr>
          <a:xfrm>
            <a:off x="714742" y="2269335"/>
            <a:ext cx="5127821" cy="458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블루투스를 이용하여 스마트폰과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간 데이터 전송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SQLite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사용하여 근로자 앱 내부 별도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DB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생성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SW serial library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</a:rPr>
              <a:t>블루투스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 통신 구현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err="1">
                <a:solidFill>
                  <a:schemeClr val="tx1"/>
                </a:solidFill>
                <a:latin typeface="+mj-ea"/>
              </a:rPr>
              <a:t>Javascript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 Chart.js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를 이용한 통계 차트 구현</a:t>
            </a: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43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05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BB313919-D36D-4593-BD08-0E4BBAAB4B35}"/>
              </a:ext>
            </a:extLst>
          </p:cNvPr>
          <p:cNvSpPr/>
          <p:nvPr/>
        </p:nvSpPr>
        <p:spPr>
          <a:xfrm>
            <a:off x="43254" y="1999486"/>
            <a:ext cx="12105492" cy="4727437"/>
          </a:xfrm>
          <a:prstGeom prst="flowChart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9E469E-9B51-45DF-ABAB-675D995FD105}"/>
              </a:ext>
            </a:extLst>
          </p:cNvPr>
          <p:cNvSpPr/>
          <p:nvPr/>
        </p:nvSpPr>
        <p:spPr>
          <a:xfrm>
            <a:off x="7907864" y="6057383"/>
            <a:ext cx="3775704" cy="4919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낙상 검출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서울대 연구 참조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단위 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가로 축 </a:t>
            </a:r>
            <a:r>
              <a:rPr lang="en-US" altLang="ko-KR" sz="1100" b="1" dirty="0">
                <a:solidFill>
                  <a:schemeClr val="tx1"/>
                </a:solidFill>
              </a:rPr>
              <a:t>–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err="1">
                <a:solidFill>
                  <a:schemeClr val="tx1"/>
                </a:solidFill>
              </a:rPr>
              <a:t>ms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밀리 초</a:t>
            </a:r>
            <a:r>
              <a:rPr lang="en-US" altLang="ko-KR" sz="1100" b="1" dirty="0">
                <a:solidFill>
                  <a:schemeClr val="tx1"/>
                </a:solidFill>
              </a:rPr>
              <a:t>)/ </a:t>
            </a:r>
            <a:r>
              <a:rPr lang="ko-KR" altLang="en-US" sz="1100" b="1" dirty="0">
                <a:solidFill>
                  <a:schemeClr val="tx1"/>
                </a:solidFill>
              </a:rPr>
              <a:t>세로 축  </a:t>
            </a:r>
            <a:r>
              <a:rPr lang="en-US" altLang="ko-KR" sz="1100" b="1" dirty="0">
                <a:solidFill>
                  <a:schemeClr val="tx1"/>
                </a:solidFill>
              </a:rPr>
              <a:t>- m/s^2(</a:t>
            </a:r>
            <a:r>
              <a:rPr lang="ko-KR" altLang="en-US" sz="1100" b="1" dirty="0">
                <a:solidFill>
                  <a:schemeClr val="tx1"/>
                </a:solidFill>
              </a:rPr>
              <a:t>가속도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D6AAB4-E864-4EF6-A40B-7F4FDBDD29B0}"/>
              </a:ext>
            </a:extLst>
          </p:cNvPr>
          <p:cNvSpPr/>
          <p:nvPr/>
        </p:nvSpPr>
        <p:spPr>
          <a:xfrm>
            <a:off x="7907865" y="5465233"/>
            <a:ext cx="3775703" cy="523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추락 발생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일정 시간 후 재 측정 시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가속도 변화율이 </a:t>
            </a:r>
            <a:r>
              <a:rPr lang="en-US" altLang="ko-KR" sz="1400" b="1" dirty="0">
                <a:solidFill>
                  <a:schemeClr val="tx1"/>
                </a:solidFill>
              </a:rPr>
              <a:t>50 </a:t>
            </a:r>
            <a:r>
              <a:rPr lang="ko-KR" altLang="en-US" sz="1400" b="1" dirty="0">
                <a:solidFill>
                  <a:schemeClr val="tx1"/>
                </a:solidFill>
              </a:rPr>
              <a:t>미만이면 알람 발생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8F524E-563F-4167-9724-6D240C9FC623}"/>
              </a:ext>
            </a:extLst>
          </p:cNvPr>
          <p:cNvSpPr/>
          <p:nvPr/>
        </p:nvSpPr>
        <p:spPr>
          <a:xfrm>
            <a:off x="7907864" y="4153581"/>
            <a:ext cx="3775704" cy="523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가속도의 변화율이 </a:t>
            </a:r>
            <a:r>
              <a:rPr lang="en-US" altLang="ko-KR" sz="1400" b="1" dirty="0">
                <a:solidFill>
                  <a:schemeClr val="tx1"/>
                </a:solidFill>
              </a:rPr>
              <a:t>100</a:t>
            </a:r>
            <a:r>
              <a:rPr lang="ko-KR" altLang="en-US" sz="1400" b="1" dirty="0">
                <a:solidFill>
                  <a:schemeClr val="tx1"/>
                </a:solidFill>
              </a:rPr>
              <a:t>이상 일 때 추락 발생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08428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데이터 해석에 대한 기준</a:t>
            </a:r>
            <a:endParaRPr lang="en-US" altLang="ko-KR" sz="1400" b="1" i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928859-AA3C-46A9-B1CC-EED7D12BABEA}"/>
              </a:ext>
            </a:extLst>
          </p:cNvPr>
          <p:cNvSpPr/>
          <p:nvPr/>
        </p:nvSpPr>
        <p:spPr>
          <a:xfrm>
            <a:off x="7907866" y="2446929"/>
            <a:ext cx="3775703" cy="17015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28BC5E-D74B-47B3-8FD6-B6A2811A6E23}"/>
              </a:ext>
            </a:extLst>
          </p:cNvPr>
          <p:cNvGrpSpPr/>
          <p:nvPr/>
        </p:nvGrpSpPr>
        <p:grpSpPr>
          <a:xfrm>
            <a:off x="113449" y="2443719"/>
            <a:ext cx="4224959" cy="4101201"/>
            <a:chOff x="6964328" y="245533"/>
            <a:chExt cx="4224959" cy="38518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FB2D0F-07AF-4464-8B7A-4E2243BB84CF}"/>
                </a:ext>
              </a:extLst>
            </p:cNvPr>
            <p:cNvSpPr/>
            <p:nvPr/>
          </p:nvSpPr>
          <p:spPr>
            <a:xfrm>
              <a:off x="6964328" y="245533"/>
              <a:ext cx="4224959" cy="38518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순서도: 수행의 시작/종료 17">
              <a:extLst>
                <a:ext uri="{FF2B5EF4-FFF2-40B4-BE49-F238E27FC236}">
                  <a16:creationId xmlns:a16="http://schemas.microsoft.com/office/drawing/2014/main" id="{690FA433-7510-4715-81CA-F36A2A6F2635}"/>
                </a:ext>
              </a:extLst>
            </p:cNvPr>
            <p:cNvSpPr/>
            <p:nvPr/>
          </p:nvSpPr>
          <p:spPr>
            <a:xfrm>
              <a:off x="7727269" y="342886"/>
              <a:ext cx="890789" cy="250555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순서도: 준비 18">
              <a:extLst>
                <a:ext uri="{FF2B5EF4-FFF2-40B4-BE49-F238E27FC236}">
                  <a16:creationId xmlns:a16="http://schemas.microsoft.com/office/drawing/2014/main" id="{B3A66F3C-ECC4-409E-90D3-8C8350559214}"/>
                </a:ext>
              </a:extLst>
            </p:cNvPr>
            <p:cNvSpPr/>
            <p:nvPr/>
          </p:nvSpPr>
          <p:spPr>
            <a:xfrm>
              <a:off x="7146825" y="724427"/>
              <a:ext cx="2060526" cy="250555"/>
            </a:xfrm>
            <a:prstGeom prst="flowChartPreparat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Win_size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50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판단 19">
              <a:extLst>
                <a:ext uri="{FF2B5EF4-FFF2-40B4-BE49-F238E27FC236}">
                  <a16:creationId xmlns:a16="http://schemas.microsoft.com/office/drawing/2014/main" id="{D3826A20-D4E6-4F32-9C59-D62A6BB2D184}"/>
                </a:ext>
              </a:extLst>
            </p:cNvPr>
            <p:cNvSpPr/>
            <p:nvPr/>
          </p:nvSpPr>
          <p:spPr>
            <a:xfrm>
              <a:off x="7146825" y="1103113"/>
              <a:ext cx="2060526" cy="378859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Slope_avg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&gt; 50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4BDE3FAC-E282-448A-B4B5-8C57DA618957}"/>
                </a:ext>
              </a:extLst>
            </p:cNvPr>
            <p:cNvSpPr/>
            <p:nvPr/>
          </p:nvSpPr>
          <p:spPr>
            <a:xfrm>
              <a:off x="7438466" y="1610103"/>
              <a:ext cx="1468394" cy="357335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Fall_flag1 = ON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순서도: 준비 21">
              <a:extLst>
                <a:ext uri="{FF2B5EF4-FFF2-40B4-BE49-F238E27FC236}">
                  <a16:creationId xmlns:a16="http://schemas.microsoft.com/office/drawing/2014/main" id="{118425B2-3213-4FE2-BF81-DEDD332D2C91}"/>
                </a:ext>
              </a:extLst>
            </p:cNvPr>
            <p:cNvSpPr/>
            <p:nvPr/>
          </p:nvSpPr>
          <p:spPr>
            <a:xfrm>
              <a:off x="7093848" y="2090592"/>
              <a:ext cx="2157629" cy="288776"/>
            </a:xfrm>
            <a:prstGeom prst="flowChartPreparat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Win_size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100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순서도: 판단 22">
              <a:extLst>
                <a:ext uri="{FF2B5EF4-FFF2-40B4-BE49-F238E27FC236}">
                  <a16:creationId xmlns:a16="http://schemas.microsoft.com/office/drawing/2014/main" id="{808496B3-B210-4A97-ADD9-DD8FA8310CF8}"/>
                </a:ext>
              </a:extLst>
            </p:cNvPr>
            <p:cNvSpPr/>
            <p:nvPr/>
          </p:nvSpPr>
          <p:spPr>
            <a:xfrm>
              <a:off x="7004098" y="2502522"/>
              <a:ext cx="2337127" cy="378860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Accel_change_avg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&gt; 100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11AAE1B8-3E03-4641-A76A-5E21E96EBA5F}"/>
                </a:ext>
              </a:extLst>
            </p:cNvPr>
            <p:cNvSpPr/>
            <p:nvPr/>
          </p:nvSpPr>
          <p:spPr>
            <a:xfrm>
              <a:off x="7411859" y="3004536"/>
              <a:ext cx="1521603" cy="672717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Fall_flag2 = ON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Timer ON(10s</a:t>
              </a:r>
              <a:r>
                <a:rPr lang="en-US" altLang="ko-KR" b="1" dirty="0">
                  <a:solidFill>
                    <a:schemeClr val="tx1"/>
                  </a:solidFill>
                </a:rPr>
                <a:t>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순서도: 판단 24">
              <a:extLst>
                <a:ext uri="{FF2B5EF4-FFF2-40B4-BE49-F238E27FC236}">
                  <a16:creationId xmlns:a16="http://schemas.microsoft.com/office/drawing/2014/main" id="{BB54B9F2-DFE9-4206-8D5C-C0CCF3A72D22}"/>
                </a:ext>
              </a:extLst>
            </p:cNvPr>
            <p:cNvSpPr/>
            <p:nvPr/>
          </p:nvSpPr>
          <p:spPr>
            <a:xfrm>
              <a:off x="9077710" y="2372375"/>
              <a:ext cx="2071552" cy="378861"/>
            </a:xfrm>
            <a:prstGeom prst="flowChartDecis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Accel_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change_avg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&lt;100</a:t>
              </a:r>
            </a:p>
          </p:txBody>
        </p:sp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58EF82F7-528D-4828-8E4B-CF5C606FCDD3}"/>
                </a:ext>
              </a:extLst>
            </p:cNvPr>
            <p:cNvSpPr/>
            <p:nvPr/>
          </p:nvSpPr>
          <p:spPr>
            <a:xfrm>
              <a:off x="9448757" y="2881382"/>
              <a:ext cx="1329460" cy="582149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Fall_flag3 = ON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Alarm ON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순서도: 수행의 시작/종료 26">
              <a:extLst>
                <a:ext uri="{FF2B5EF4-FFF2-40B4-BE49-F238E27FC236}">
                  <a16:creationId xmlns:a16="http://schemas.microsoft.com/office/drawing/2014/main" id="{4826A935-C103-4115-B2C9-A151E975CB6C}"/>
                </a:ext>
              </a:extLst>
            </p:cNvPr>
            <p:cNvSpPr/>
            <p:nvPr/>
          </p:nvSpPr>
          <p:spPr>
            <a:xfrm>
              <a:off x="9674111" y="3593677"/>
              <a:ext cx="890789" cy="266837"/>
            </a:xfrm>
            <a:prstGeom prst="flowChartTermina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종료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554A71D-5BE4-4BCF-BEE6-910AFAE3E6E6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8172664" y="593441"/>
              <a:ext cx="4424" cy="130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A3CE37F-8EAE-40F3-82E1-0096F4E80DE3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8177088" y="974982"/>
              <a:ext cx="0" cy="128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822F80E-4907-483E-AA57-863A0D7139D7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 flipH="1">
              <a:off x="8172663" y="1481972"/>
              <a:ext cx="4425" cy="128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624D848-04F6-4A11-9673-81B60BF78533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8172663" y="1967438"/>
              <a:ext cx="0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D0ED1BF-1288-4271-85CE-441D551B5F2B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8172662" y="2379368"/>
              <a:ext cx="1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3A14AC8-892D-4FA4-8218-1E0B91EC43E3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 flipH="1">
              <a:off x="8172661" y="2881382"/>
              <a:ext cx="1" cy="123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5F3B4A09-841A-462B-8025-44CA0BB31AA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rot="5400000" flipH="1" flipV="1">
              <a:off x="8490634" y="2054401"/>
              <a:ext cx="1304878" cy="1940825"/>
            </a:xfrm>
            <a:prstGeom prst="bentConnector5">
              <a:avLst>
                <a:gd name="adj1" fmla="val -17519"/>
                <a:gd name="adj2" fmla="val 42916"/>
                <a:gd name="adj3" fmla="val 1175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49B294C-66BA-41BF-A427-C565200FC074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10113486" y="2751236"/>
              <a:ext cx="1" cy="13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EBB5229-0229-486C-8B85-FB20FCC9050A}"/>
                </a:ext>
              </a:extLst>
            </p:cNvPr>
            <p:cNvCxnSpPr>
              <a:stCxn id="26" idx="2"/>
              <a:endCxn id="27" idx="0"/>
            </p:cNvCxnSpPr>
            <p:nvPr/>
          </p:nvCxnSpPr>
          <p:spPr>
            <a:xfrm>
              <a:off x="10113487" y="3463531"/>
              <a:ext cx="6019" cy="13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1F1E64-CAB4-420D-8DB5-881E7325193E}"/>
              </a:ext>
            </a:extLst>
          </p:cNvPr>
          <p:cNvSpPr txBox="1"/>
          <p:nvPr/>
        </p:nvSpPr>
        <p:spPr>
          <a:xfrm>
            <a:off x="43254" y="1999486"/>
            <a:ext cx="511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추락</a:t>
            </a:r>
            <a:r>
              <a:rPr lang="en-US" altLang="ko-KR" b="1" dirty="0"/>
              <a:t>/</a:t>
            </a:r>
            <a:r>
              <a:rPr lang="ko-KR" altLang="en-US" b="1" dirty="0"/>
              <a:t>알림 알고리즘 </a:t>
            </a:r>
            <a:r>
              <a:rPr lang="en-US" altLang="ko-KR" b="1" dirty="0"/>
              <a:t>(</a:t>
            </a:r>
            <a:r>
              <a:rPr lang="ko-KR" altLang="en-US" b="1" dirty="0"/>
              <a:t>가속도</a:t>
            </a:r>
            <a:r>
              <a:rPr lang="en-US" altLang="ko-KR" b="1" dirty="0"/>
              <a:t>/</a:t>
            </a:r>
            <a:r>
              <a:rPr lang="ko-KR" altLang="en-US" b="1" dirty="0"/>
              <a:t>기울기 센서 이용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79A42E-7382-4412-816A-DCBF599C39E2}"/>
              </a:ext>
            </a:extLst>
          </p:cNvPr>
          <p:cNvSpPr/>
          <p:nvPr/>
        </p:nvSpPr>
        <p:spPr>
          <a:xfrm>
            <a:off x="4336650" y="2443719"/>
            <a:ext cx="3460781" cy="4101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385B2-D21C-42CF-BA3D-740793FA8A9E}"/>
              </a:ext>
            </a:extLst>
          </p:cNvPr>
          <p:cNvSpPr txBox="1"/>
          <p:nvPr/>
        </p:nvSpPr>
        <p:spPr>
          <a:xfrm>
            <a:off x="4332282" y="2481709"/>
            <a:ext cx="33438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추락 알람</a:t>
            </a:r>
            <a:r>
              <a:rPr lang="en-US" altLang="ko-KR" sz="1500" b="1" dirty="0"/>
              <a:t>(Alarm)</a:t>
            </a:r>
            <a:r>
              <a:rPr lang="ko-KR" altLang="en-US" sz="1500" b="1" dirty="0"/>
              <a:t> 발생 조건</a:t>
            </a:r>
            <a:r>
              <a:rPr lang="en-US" altLang="ko-KR" sz="1500" b="1" dirty="0"/>
              <a:t>:</a:t>
            </a:r>
          </a:p>
          <a:p>
            <a:r>
              <a:rPr lang="en-US" altLang="ko-KR" sz="1500" b="1" dirty="0"/>
              <a:t>Fall_flag1,2,3 </a:t>
            </a:r>
            <a:r>
              <a:rPr lang="ko-KR" altLang="en-US" sz="1500" b="1" dirty="0"/>
              <a:t>이 모두 </a:t>
            </a:r>
            <a:r>
              <a:rPr lang="en-US" altLang="ko-KR" sz="1500" b="1" dirty="0"/>
              <a:t>ON</a:t>
            </a:r>
            <a:r>
              <a:rPr lang="en-US" altLang="ko-KR" sz="1400" dirty="0"/>
              <a:t> </a:t>
            </a:r>
            <a:r>
              <a:rPr lang="ko-KR" altLang="en-US" sz="1400" dirty="0"/>
              <a:t>되었을 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500" b="1" dirty="0"/>
              <a:t>1. Fall_flag1 ON </a:t>
            </a:r>
            <a:r>
              <a:rPr lang="ko-KR" altLang="en-US" sz="1500" b="1" dirty="0"/>
              <a:t>조건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r>
              <a:rPr lang="en-US" altLang="ko-KR" sz="1400" b="1" dirty="0" err="1"/>
              <a:t>Slope_avg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기울기 평균값</a:t>
            </a:r>
            <a:r>
              <a:rPr lang="en-US" altLang="ko-KR" sz="1400" b="1" dirty="0"/>
              <a:t>) &gt; 50</a:t>
            </a:r>
            <a:r>
              <a:rPr lang="ko-KR" altLang="en-US" sz="1400" dirty="0"/>
              <a:t>일 때 </a:t>
            </a:r>
            <a:endParaRPr lang="en-US" altLang="ko-KR" sz="1400" dirty="0"/>
          </a:p>
          <a:p>
            <a:r>
              <a:rPr lang="ko-KR" altLang="en-US" sz="1400" dirty="0"/>
              <a:t>기울기 센서가 켜져 있다는 증거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500" b="1" dirty="0"/>
              <a:t>2. Fall_flag2 ON </a:t>
            </a:r>
            <a:r>
              <a:rPr lang="ko-KR" altLang="en-US" sz="1500" b="1" dirty="0"/>
              <a:t>조건</a:t>
            </a:r>
            <a:r>
              <a:rPr lang="en-US" altLang="ko-KR" sz="1500" b="1" dirty="0"/>
              <a:t>:</a:t>
            </a:r>
          </a:p>
          <a:p>
            <a:r>
              <a:rPr lang="en-US" altLang="ko-KR" sz="1400" b="1" dirty="0" err="1"/>
              <a:t>Accel_change_avg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가속도 변화율 평균</a:t>
            </a:r>
            <a:r>
              <a:rPr lang="en-US" altLang="ko-KR" sz="1400" b="1" dirty="0"/>
              <a:t>(=</a:t>
            </a:r>
            <a:r>
              <a:rPr lang="ko-KR" altLang="en-US" sz="1400" b="1" dirty="0"/>
              <a:t>가속도 </a:t>
            </a:r>
            <a:r>
              <a:rPr lang="ko-KR" altLang="en-US" sz="1400" b="1" dirty="0" err="1"/>
              <a:t>미분값</a:t>
            </a:r>
            <a:r>
              <a:rPr lang="en-US" altLang="ko-KR" sz="1400" b="1" dirty="0"/>
              <a:t>)) &gt; 100</a:t>
            </a:r>
            <a:r>
              <a:rPr lang="en-US" altLang="ko-KR" sz="1400" dirty="0"/>
              <a:t> </a:t>
            </a:r>
            <a:r>
              <a:rPr lang="ko-KR" altLang="en-US" sz="1400" dirty="0"/>
              <a:t>일 때 </a:t>
            </a:r>
            <a:endParaRPr lang="en-US" altLang="ko-KR" sz="1400" dirty="0"/>
          </a:p>
          <a:p>
            <a:r>
              <a:rPr lang="ko-KR" altLang="en-US" sz="1400" dirty="0"/>
              <a:t>큰 충격을 받았을 경우 </a:t>
            </a:r>
            <a:r>
              <a:rPr lang="en-US" altLang="ko-KR" sz="1400" dirty="0"/>
              <a:t>(100</a:t>
            </a:r>
            <a:r>
              <a:rPr lang="ko-KR" altLang="en-US" sz="1400" dirty="0"/>
              <a:t>은 충격의 정도를 가속도의 변화율로 표현</a:t>
            </a:r>
            <a:r>
              <a:rPr lang="en-US" altLang="ko-KR" sz="1400" dirty="0"/>
              <a:t>)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3. Fall_flag3 ON </a:t>
            </a:r>
            <a:r>
              <a:rPr lang="ko-KR" altLang="en-US" sz="1500" b="1" dirty="0"/>
              <a:t>조건</a:t>
            </a:r>
            <a:r>
              <a:rPr lang="en-US" altLang="ko-KR" sz="1500" b="1" dirty="0"/>
              <a:t>:</a:t>
            </a:r>
          </a:p>
          <a:p>
            <a:r>
              <a:rPr lang="en-US" altLang="ko-KR" sz="1400" b="1" dirty="0" err="1"/>
              <a:t>Accel_change_avg</a:t>
            </a:r>
            <a:r>
              <a:rPr lang="en-US" altLang="ko-KR" sz="1400" b="1" dirty="0"/>
              <a:t> &gt; 100</a:t>
            </a:r>
            <a:r>
              <a:rPr lang="en-US" altLang="ko-KR" sz="1400" dirty="0"/>
              <a:t> </a:t>
            </a:r>
            <a:r>
              <a:rPr lang="ko-KR" altLang="en-US" sz="1400" dirty="0"/>
              <a:t>이 되고</a:t>
            </a:r>
            <a:r>
              <a:rPr lang="en-US" altLang="ko-KR" sz="1400" dirty="0"/>
              <a:t>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초 후</a:t>
            </a:r>
            <a:r>
              <a:rPr lang="ko-KR" altLang="en-US" sz="1400" dirty="0"/>
              <a:t>에 재 측정 시 </a:t>
            </a:r>
            <a:r>
              <a:rPr lang="en-US" altLang="ko-KR" sz="1400" b="1" dirty="0" err="1"/>
              <a:t>Accel_change_avg</a:t>
            </a:r>
            <a:r>
              <a:rPr lang="en-US" altLang="ko-KR" sz="1400" b="1" dirty="0"/>
              <a:t> &lt;</a:t>
            </a:r>
            <a:r>
              <a:rPr lang="en-US" altLang="ko-KR" sz="1400" dirty="0"/>
              <a:t> </a:t>
            </a:r>
            <a:r>
              <a:rPr lang="en-US" altLang="ko-KR" sz="1400" b="1" dirty="0"/>
              <a:t>50</a:t>
            </a:r>
            <a:r>
              <a:rPr lang="en-US" altLang="ko-KR" sz="1400" dirty="0"/>
              <a:t> </a:t>
            </a:r>
            <a:r>
              <a:rPr lang="ko-KR" altLang="en-US" sz="1400" dirty="0"/>
              <a:t>이면 충격 후 움직이지 못한 것으로 간주 되어지며 조건 달성 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209AA-D39E-4C04-9E2D-D6535013F9DB}"/>
              </a:ext>
            </a:extLst>
          </p:cNvPr>
          <p:cNvSpPr txBox="1"/>
          <p:nvPr/>
        </p:nvSpPr>
        <p:spPr>
          <a:xfrm>
            <a:off x="1543400" y="3626987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35DCAC-E602-483D-8C11-FD6AD4832434}"/>
              </a:ext>
            </a:extLst>
          </p:cNvPr>
          <p:cNvSpPr txBox="1"/>
          <p:nvPr/>
        </p:nvSpPr>
        <p:spPr>
          <a:xfrm>
            <a:off x="1509163" y="5129789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CD9B2D-FB01-4482-8261-C89DE9796346}"/>
              </a:ext>
            </a:extLst>
          </p:cNvPr>
          <p:cNvSpPr txBox="1"/>
          <p:nvPr/>
        </p:nvSpPr>
        <p:spPr>
          <a:xfrm>
            <a:off x="3575850" y="4997941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BF344A-5D0C-4F41-A07E-5ABDD5C2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12" y="2493407"/>
            <a:ext cx="3695409" cy="159664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BFFEA1-F610-4834-A58F-0238482C45E2}"/>
              </a:ext>
            </a:extLst>
          </p:cNvPr>
          <p:cNvSpPr/>
          <p:nvPr/>
        </p:nvSpPr>
        <p:spPr>
          <a:xfrm>
            <a:off x="7907867" y="4792133"/>
            <a:ext cx="3775703" cy="67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4E782B-CA95-4232-9D94-D9A08355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50" y="4841420"/>
            <a:ext cx="3676472" cy="6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4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338DC68-4C92-4959-8625-5896F1C6DDB6}"/>
              </a:ext>
            </a:extLst>
          </p:cNvPr>
          <p:cNvSpPr/>
          <p:nvPr/>
        </p:nvSpPr>
        <p:spPr>
          <a:xfrm>
            <a:off x="9152415" y="2002366"/>
            <a:ext cx="2811020" cy="4752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648762" y="1032447"/>
            <a:ext cx="3415419" cy="561454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지적사항 </a:t>
            </a:r>
            <a:r>
              <a:rPr lang="en-US" altLang="ko-KR" sz="1400" b="1" i="1" dirty="0">
                <a:solidFill>
                  <a:srgbClr val="68BAC6"/>
                </a:solidFill>
              </a:rPr>
              <a:t>– </a:t>
            </a:r>
            <a:r>
              <a:rPr lang="ko-KR" altLang="en-US" sz="1400" b="1" i="1" dirty="0">
                <a:solidFill>
                  <a:srgbClr val="68BAC6"/>
                </a:solidFill>
              </a:rPr>
              <a:t>추락감지 알고리즘 </a:t>
            </a:r>
            <a:r>
              <a:rPr lang="en-US" altLang="ko-KR" sz="1400" b="1" i="1" dirty="0">
                <a:solidFill>
                  <a:srgbClr val="68BAC6"/>
                </a:solidFill>
              </a:rPr>
              <a:t>prototyping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3448" y="63617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2A4F75-02D0-4C56-94B3-5F15B6780DAF}"/>
              </a:ext>
            </a:extLst>
          </p:cNvPr>
          <p:cNvSpPr txBox="1"/>
          <p:nvPr/>
        </p:nvSpPr>
        <p:spPr>
          <a:xfrm>
            <a:off x="143915" y="1666694"/>
            <a:ext cx="33438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추락 알람</a:t>
            </a:r>
            <a:r>
              <a:rPr lang="en-US" altLang="ko-KR" sz="1500" b="1" dirty="0"/>
              <a:t>(Alarm)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3</a:t>
            </a:r>
            <a:r>
              <a:rPr lang="ko-KR" altLang="en-US" sz="1500" b="1" dirty="0"/>
              <a:t>가지 </a:t>
            </a:r>
            <a:r>
              <a:rPr lang="en-US" altLang="ko-KR" sz="1500" b="1" dirty="0"/>
              <a:t>prototype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E790D6-4E3F-40D0-B2A9-23D8D6FD4462}"/>
              </a:ext>
            </a:extLst>
          </p:cNvPr>
          <p:cNvSpPr/>
          <p:nvPr/>
        </p:nvSpPr>
        <p:spPr>
          <a:xfrm>
            <a:off x="110005" y="2002366"/>
            <a:ext cx="2811020" cy="4752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50EF3B-DFA8-4F0E-A846-F240FBDDB9AF}"/>
              </a:ext>
            </a:extLst>
          </p:cNvPr>
          <p:cNvSpPr/>
          <p:nvPr/>
        </p:nvSpPr>
        <p:spPr>
          <a:xfrm>
            <a:off x="3131136" y="2002366"/>
            <a:ext cx="2811020" cy="4752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B30621-5C71-40CA-BC60-36C5F01AF7B0}"/>
              </a:ext>
            </a:extLst>
          </p:cNvPr>
          <p:cNvSpPr/>
          <p:nvPr/>
        </p:nvSpPr>
        <p:spPr>
          <a:xfrm>
            <a:off x="6123249" y="2002366"/>
            <a:ext cx="2811020" cy="4752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FD1175-749E-467E-91E7-42FAECBE14FC}"/>
              </a:ext>
            </a:extLst>
          </p:cNvPr>
          <p:cNvSpPr/>
          <p:nvPr/>
        </p:nvSpPr>
        <p:spPr>
          <a:xfrm>
            <a:off x="9186325" y="2033057"/>
            <a:ext cx="2743200" cy="18023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E9BE6B-F470-48A0-8484-7676A42CC604}"/>
              </a:ext>
            </a:extLst>
          </p:cNvPr>
          <p:cNvSpPr/>
          <p:nvPr/>
        </p:nvSpPr>
        <p:spPr>
          <a:xfrm>
            <a:off x="6164591" y="2033058"/>
            <a:ext cx="2743200" cy="36131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E84165-739B-4654-8A94-1786DD17A65C}"/>
              </a:ext>
            </a:extLst>
          </p:cNvPr>
          <p:cNvSpPr/>
          <p:nvPr/>
        </p:nvSpPr>
        <p:spPr>
          <a:xfrm>
            <a:off x="143915" y="2033057"/>
            <a:ext cx="2743200" cy="36182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914A65-7E2A-44EC-9B39-089E139D28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26" y="2033056"/>
            <a:ext cx="2735164" cy="1825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9EE1F3-8E5D-4FC5-B0D6-97F3A7493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1" y="2039948"/>
            <a:ext cx="2743199" cy="1757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8316A5-E27C-481C-8270-8F66E3FD6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25" y="2033056"/>
            <a:ext cx="2743200" cy="18023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F10FF5-2541-42E7-A2CB-FAF5CD312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25" y="3858253"/>
            <a:ext cx="2735165" cy="17879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ECBC68-D53D-46D5-8BE9-1B1216FD4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2" y="3802718"/>
            <a:ext cx="2743199" cy="1840001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91C4CA-C997-4D1F-9E9A-7A92BCD7B9BA}"/>
              </a:ext>
            </a:extLst>
          </p:cNvPr>
          <p:cNvSpPr/>
          <p:nvPr/>
        </p:nvSpPr>
        <p:spPr>
          <a:xfrm>
            <a:off x="3159997" y="2033056"/>
            <a:ext cx="2743200" cy="20140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882D91F-8C41-4795-82EE-7EA1FF607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96" y="2033056"/>
            <a:ext cx="2743199" cy="201401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2E099C0-B4DD-49BC-B344-C271EC66DA85}"/>
              </a:ext>
            </a:extLst>
          </p:cNvPr>
          <p:cNvSpPr txBox="1"/>
          <p:nvPr/>
        </p:nvSpPr>
        <p:spPr>
          <a:xfrm>
            <a:off x="101970" y="5776278"/>
            <a:ext cx="2811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사람 몸에 보드를 부착시키고 기울어 졌을 때 기울기 기준 선정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FA5772-BB02-4737-A27C-E008798C9515}"/>
              </a:ext>
            </a:extLst>
          </p:cNvPr>
          <p:cNvSpPr txBox="1"/>
          <p:nvPr/>
        </p:nvSpPr>
        <p:spPr>
          <a:xfrm>
            <a:off x="3139171" y="4259637"/>
            <a:ext cx="27432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물건에 보드 부착시키고 낙하</a:t>
            </a:r>
            <a:r>
              <a:rPr lang="en-US" altLang="ko-KR" sz="1600" dirty="0"/>
              <a:t> </a:t>
            </a:r>
            <a:r>
              <a:rPr lang="ko-KR" altLang="en-US" sz="1600" dirty="0"/>
              <a:t>추락 가속도 변화율의 크기를 분석해 추락의 기준점 선정</a:t>
            </a:r>
            <a:endParaRPr lang="en-US" altLang="ko-KR" sz="1600" dirty="0"/>
          </a:p>
          <a:p>
            <a:r>
              <a:rPr lang="ko-KR" altLang="en-US" sz="1600" dirty="0"/>
              <a:t>추락 시 속도 </a:t>
            </a:r>
            <a:r>
              <a:rPr lang="en-US" altLang="ko-KR" sz="1600" dirty="0"/>
              <a:t>:</a:t>
            </a:r>
          </a:p>
          <a:p>
            <a:r>
              <a:rPr lang="en-US" altLang="ko-KR" sz="1600" dirty="0"/>
              <a:t>sqrt2gh(g:</a:t>
            </a:r>
            <a:r>
              <a:rPr lang="ko-KR" altLang="en-US" sz="1600" dirty="0"/>
              <a:t> 중력 가속도</a:t>
            </a:r>
            <a:r>
              <a:rPr lang="en-US" altLang="ko-KR" sz="1600" dirty="0"/>
              <a:t>, h: </a:t>
            </a:r>
            <a:r>
              <a:rPr lang="ko-KR" altLang="en-US" sz="1600" dirty="0"/>
              <a:t>높이</a:t>
            </a:r>
            <a:r>
              <a:rPr lang="en-US" altLang="ko-KR" sz="1600" dirty="0"/>
              <a:t>) </a:t>
            </a:r>
          </a:p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175058-D021-4DE3-BC33-B3FECE10F0D9}"/>
              </a:ext>
            </a:extLst>
          </p:cNvPr>
          <p:cNvSpPr txBox="1"/>
          <p:nvPr/>
        </p:nvSpPr>
        <p:spPr>
          <a:xfrm>
            <a:off x="9168983" y="3823688"/>
            <a:ext cx="2743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ko-KR" altLang="en-US" sz="1600" dirty="0"/>
              <a:t>만약 신호가 돌아올 경우 추락 상황 발생</a:t>
            </a:r>
            <a:endParaRPr lang="en-US" altLang="ko-KR" sz="1600" dirty="0"/>
          </a:p>
          <a:p>
            <a:r>
              <a:rPr lang="ko-KR" altLang="en-US" sz="1600" dirty="0"/>
              <a:t>빠르게 확인할 수 있는 </a:t>
            </a:r>
            <a:r>
              <a:rPr lang="en-US" altLang="ko-KR" sz="1600" dirty="0"/>
              <a:t>LED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대체</a:t>
            </a:r>
          </a:p>
          <a:p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2AC49C-61EB-4781-8AA9-0A8A40274C8E}"/>
              </a:ext>
            </a:extLst>
          </p:cNvPr>
          <p:cNvSpPr txBox="1"/>
          <p:nvPr/>
        </p:nvSpPr>
        <p:spPr>
          <a:xfrm>
            <a:off x="6164591" y="5538484"/>
            <a:ext cx="2743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1600" dirty="0"/>
              <a:t>10</a:t>
            </a:r>
            <a:r>
              <a:rPr lang="ko-KR" altLang="en-US" sz="1600" dirty="0"/>
              <a:t>초 경과 후 아무런 반응이 일어나지 않을 때 신호가 돌아오는지를 확인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217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11919" y="1049162"/>
            <a:ext cx="3415419" cy="584775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지적사항 </a:t>
            </a:r>
            <a:r>
              <a:rPr lang="en-US" altLang="ko-KR" sz="1400" b="1" i="1" dirty="0">
                <a:solidFill>
                  <a:srgbClr val="68BAC6"/>
                </a:solidFill>
              </a:rPr>
              <a:t>– </a:t>
            </a:r>
            <a:r>
              <a:rPr lang="ko-KR" altLang="en-US" sz="1400" b="1" i="1" dirty="0">
                <a:solidFill>
                  <a:srgbClr val="68BAC6"/>
                </a:solidFill>
              </a:rPr>
              <a:t>가스안전감지 </a:t>
            </a:r>
            <a:r>
              <a:rPr lang="en-US" altLang="ko-KR" sz="1400" b="1" i="1" dirty="0">
                <a:solidFill>
                  <a:srgbClr val="68BAC6"/>
                </a:solidFill>
              </a:rPr>
              <a:t>prototyping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223" y="6361796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7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3EE7BC1B-208E-46CF-8C75-4868953A2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9" y="2460043"/>
            <a:ext cx="5241648" cy="374564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422202-63C8-4227-9F96-48E08D6428BC}"/>
              </a:ext>
            </a:extLst>
          </p:cNvPr>
          <p:cNvSpPr/>
          <p:nvPr/>
        </p:nvSpPr>
        <p:spPr>
          <a:xfrm>
            <a:off x="770679" y="1780579"/>
            <a:ext cx="3086946" cy="48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가스 살포 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CO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농도 측정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4C0CB2-F7FC-487F-8406-EEF73741CC05}"/>
              </a:ext>
            </a:extLst>
          </p:cNvPr>
          <p:cNvGrpSpPr/>
          <p:nvPr/>
        </p:nvGrpSpPr>
        <p:grpSpPr>
          <a:xfrm>
            <a:off x="5930085" y="2460043"/>
            <a:ext cx="5648396" cy="3745649"/>
            <a:chOff x="6256652" y="2798711"/>
            <a:chExt cx="5749996" cy="3745649"/>
          </a:xfrm>
        </p:grpSpPr>
        <p:pic>
          <p:nvPicPr>
            <p:cNvPr id="49" name="그림 48" descr="벽, 실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7C40874-DF5C-4BD3-90BC-6CAEA0B2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652" y="2798711"/>
              <a:ext cx="5749996" cy="3745649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D31D6CD-D1E2-4B01-8E0C-E56A5C995F48}"/>
                </a:ext>
              </a:extLst>
            </p:cNvPr>
            <p:cNvSpPr/>
            <p:nvPr/>
          </p:nvSpPr>
          <p:spPr>
            <a:xfrm>
              <a:off x="6686335" y="4900235"/>
              <a:ext cx="914400" cy="6313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8351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745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11919" y="1049162"/>
            <a:ext cx="3415419" cy="584775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</a:rPr>
              <a:t>지적사항 </a:t>
            </a:r>
            <a:r>
              <a:rPr lang="en-US" altLang="ko-KR" sz="1400" b="1" i="1" dirty="0">
                <a:solidFill>
                  <a:srgbClr val="68BAC6"/>
                </a:solidFill>
              </a:rPr>
              <a:t>– </a:t>
            </a:r>
            <a:r>
              <a:rPr lang="ko-KR" altLang="en-US" sz="1400" b="1" i="1" dirty="0">
                <a:solidFill>
                  <a:srgbClr val="68BAC6"/>
                </a:solidFill>
              </a:rPr>
              <a:t>가스안전감지 </a:t>
            </a:r>
            <a:r>
              <a:rPr lang="en-US" altLang="ko-KR" sz="1400" b="1" i="1" dirty="0">
                <a:solidFill>
                  <a:srgbClr val="68BAC6"/>
                </a:solidFill>
              </a:rPr>
              <a:t>prototyping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A39B717-1F35-4804-BF94-A01215A5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9173" y="636179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47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422202-63C8-4227-9F96-48E08D6428BC}"/>
              </a:ext>
            </a:extLst>
          </p:cNvPr>
          <p:cNvSpPr/>
          <p:nvPr/>
        </p:nvSpPr>
        <p:spPr>
          <a:xfrm>
            <a:off x="609813" y="1756455"/>
            <a:ext cx="3479588" cy="48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가스 살포 후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CO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농도 측정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21ED12-CF93-46A6-B5CA-86A2E1E3FED4}"/>
              </a:ext>
            </a:extLst>
          </p:cNvPr>
          <p:cNvGrpSpPr/>
          <p:nvPr/>
        </p:nvGrpSpPr>
        <p:grpSpPr>
          <a:xfrm>
            <a:off x="5991657" y="2467086"/>
            <a:ext cx="5590530" cy="3991659"/>
            <a:chOff x="6005516" y="2456849"/>
            <a:chExt cx="5836103" cy="3991659"/>
          </a:xfrm>
        </p:grpSpPr>
        <p:pic>
          <p:nvPicPr>
            <p:cNvPr id="8" name="그림 7" descr="화이트보드, 텍스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F1A27AE-A95F-4D7C-AF10-109FAFB6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516" y="2456849"/>
              <a:ext cx="5836103" cy="3991659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F4A45D-9E2A-4681-B02E-2869CABCDC53}"/>
                </a:ext>
              </a:extLst>
            </p:cNvPr>
            <p:cNvSpPr/>
            <p:nvPr/>
          </p:nvSpPr>
          <p:spPr>
            <a:xfrm>
              <a:off x="6392340" y="5196162"/>
              <a:ext cx="914400" cy="6313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72120C-8027-4D02-89BD-4D25C023CD62}"/>
              </a:ext>
            </a:extLst>
          </p:cNvPr>
          <p:cNvGrpSpPr/>
          <p:nvPr/>
        </p:nvGrpSpPr>
        <p:grpSpPr>
          <a:xfrm>
            <a:off x="609813" y="2467087"/>
            <a:ext cx="5280695" cy="3991659"/>
            <a:chOff x="350381" y="2866340"/>
            <a:chExt cx="5472498" cy="3991659"/>
          </a:xfrm>
        </p:grpSpPr>
        <p:pic>
          <p:nvPicPr>
            <p:cNvPr id="3" name="그림 2" descr="전자기기, 사람이(가) 표시된 사진&#10;&#10;높은 신뢰도로 생성된 설명">
              <a:extLst>
                <a:ext uri="{FF2B5EF4-FFF2-40B4-BE49-F238E27FC236}">
                  <a16:creationId xmlns:a16="http://schemas.microsoft.com/office/drawing/2014/main" id="{8F8DA4CF-E7A6-49E1-9E6C-AC607D81C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81" y="2866340"/>
              <a:ext cx="5472498" cy="3991659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86AC330-CB0C-45F2-B6BE-F4232DD5FB92}"/>
                </a:ext>
              </a:extLst>
            </p:cNvPr>
            <p:cNvSpPr/>
            <p:nvPr/>
          </p:nvSpPr>
          <p:spPr>
            <a:xfrm>
              <a:off x="3217290" y="5110709"/>
              <a:ext cx="1295310" cy="143364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187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-30708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48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46940" y="1396627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데이터해석에 대한 기준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4330C7-3841-4383-B647-973442FEE476}"/>
              </a:ext>
            </a:extLst>
          </p:cNvPr>
          <p:cNvSpPr/>
          <p:nvPr/>
        </p:nvSpPr>
        <p:spPr>
          <a:xfrm>
            <a:off x="2020581" y="2010323"/>
            <a:ext cx="2304730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유해물질 감지센서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4CF87-25BB-4D35-BF4A-0A71C7E7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39" y="2910942"/>
            <a:ext cx="4503756" cy="3122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38073-9311-42E8-BD5D-889401DEEBAA}"/>
              </a:ext>
            </a:extLst>
          </p:cNvPr>
          <p:cNvSpPr txBox="1"/>
          <p:nvPr/>
        </p:nvSpPr>
        <p:spPr>
          <a:xfrm>
            <a:off x="7657928" y="6059025"/>
            <a:ext cx="408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한국산업안전보건공단</a:t>
            </a:r>
            <a:r>
              <a:rPr lang="ko-KR" altLang="en-US" sz="1200" dirty="0"/>
              <a:t> 교육자료 발췌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0FEE210-C018-42F7-BD21-CC216C4776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704" y="2818139"/>
          <a:ext cx="5765252" cy="312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68">
                  <a:extLst>
                    <a:ext uri="{9D8B030D-6E8A-4147-A177-3AD203B41FA5}">
                      <a16:colId xmlns:a16="http://schemas.microsoft.com/office/drawing/2014/main" val="285053385"/>
                    </a:ext>
                  </a:extLst>
                </a:gridCol>
                <a:gridCol w="2432130">
                  <a:extLst>
                    <a:ext uri="{9D8B030D-6E8A-4147-A177-3AD203B41FA5}">
                      <a16:colId xmlns:a16="http://schemas.microsoft.com/office/drawing/2014/main" val="3742146366"/>
                    </a:ext>
                  </a:extLst>
                </a:gridCol>
                <a:gridCol w="2386054">
                  <a:extLst>
                    <a:ext uri="{9D8B030D-6E8A-4147-A177-3AD203B41FA5}">
                      <a16:colId xmlns:a16="http://schemas.microsoft.com/office/drawing/2014/main" val="4056192293"/>
                    </a:ext>
                  </a:extLst>
                </a:gridCol>
              </a:tblGrid>
              <a:tr h="23485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프로토타입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라이터로 일산화탄소를 발생시켜 측정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66808"/>
                  </a:ext>
                </a:extLst>
              </a:tr>
              <a:tr h="258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위험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데이터 기준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해결방안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33253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안전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경고 수준의 농도가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회 미만으로 측정 되는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소등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633882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경고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chemeClr val="accent2"/>
                          </a:solidFill>
                          <a:latin typeface="+mj-ea"/>
                        </a:rPr>
                        <a:t>50~400ppm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의 농도가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회 이상 측정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chemeClr val="accent2"/>
                          </a:solidFill>
                          <a:latin typeface="+mj-ea"/>
                        </a:rPr>
                        <a:t>주황색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점등으로 주의하도록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709077"/>
                  </a:ext>
                </a:extLst>
              </a:tr>
              <a:tr h="616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위험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분 내 </a:t>
                      </a:r>
                      <a:r>
                        <a:rPr lang="en-US" altLang="ko-KR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400ppm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 초과에서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10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회 이상 측정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LED </a:t>
                      </a:r>
                      <a:r>
                        <a:rPr lang="ko-KR" altLang="en-US" sz="1300" b="1" dirty="0">
                          <a:solidFill>
                            <a:srgbClr val="FF0000"/>
                          </a:solidFill>
                          <a:latin typeface="+mj-ea"/>
                        </a:rPr>
                        <a:t>빨간색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j-ea"/>
                        </a:rPr>
                        <a:t> 점등과 진동센서를 이용하여 위험상황 경고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074909"/>
                  </a:ext>
                </a:extLst>
              </a:tr>
              <a:tr h="51899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이후 </a:t>
                      </a:r>
                      <a:r>
                        <a:rPr lang="en-US" altLang="ko-KR" sz="1300" b="1" dirty="0"/>
                        <a:t>10</a:t>
                      </a:r>
                      <a:r>
                        <a:rPr lang="ko-KR" altLang="en-US" sz="1300" b="1" dirty="0"/>
                        <a:t>회 미만으로 측정 시 아래 단계로 경고 수준을 낮춘다</a:t>
                      </a:r>
                      <a:r>
                        <a:rPr lang="en-US" altLang="ko-KR" sz="1300" b="1" dirty="0"/>
                        <a:t>.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300" b="1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34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61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테니스, 서있는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0732D73C-89A2-411F-ACC1-53BF8AB4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78" y="3610101"/>
            <a:ext cx="5120328" cy="30010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966AA-4147-4BA7-8146-EF3E296C3CFF}"/>
              </a:ext>
            </a:extLst>
          </p:cNvPr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DB6780-124C-4C8A-8456-D316AC833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27" y="3755088"/>
            <a:ext cx="3871308" cy="285602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4F2DE-B409-44EF-98CE-B1FE24B0A0B5}"/>
              </a:ext>
            </a:extLst>
          </p:cNvPr>
          <p:cNvGrpSpPr/>
          <p:nvPr/>
        </p:nvGrpSpPr>
        <p:grpSpPr>
          <a:xfrm rot="16200000">
            <a:off x="5217966" y="1451265"/>
            <a:ext cx="1698118" cy="1828802"/>
            <a:chOff x="4726144" y="2552702"/>
            <a:chExt cx="1698118" cy="1828802"/>
          </a:xfrm>
        </p:grpSpPr>
        <p:sp>
          <p:nvSpPr>
            <p:cNvPr id="26" name="자유형 4">
              <a:extLst>
                <a:ext uri="{FF2B5EF4-FFF2-40B4-BE49-F238E27FC236}">
                  <a16:creationId xmlns:a16="http://schemas.microsoft.com/office/drawing/2014/main" id="{153F226D-1C3B-405F-BD83-2D43E77DA50E}"/>
                </a:ext>
              </a:extLst>
            </p:cNvPr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30E675-DA25-4169-96BB-E70CCBE98A36}"/>
                </a:ext>
              </a:extLst>
            </p:cNvPr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595EFB-C40E-4F06-A0D9-5E9439A536DB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B6246-2E39-4BEF-BB46-8054B00479C8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43">
            <a:extLst>
              <a:ext uri="{FF2B5EF4-FFF2-40B4-BE49-F238E27FC236}">
                <a16:creationId xmlns:a16="http://schemas.microsoft.com/office/drawing/2014/main" id="{CDA2B6D2-6BEF-4ABB-BFD0-C6E1FD4B959C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데모방안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60F1D-CD93-498A-9D86-634E59636BAA}"/>
              </a:ext>
            </a:extLst>
          </p:cNvPr>
          <p:cNvSpPr/>
          <p:nvPr/>
        </p:nvSpPr>
        <p:spPr>
          <a:xfrm>
            <a:off x="617167" y="2443573"/>
            <a:ext cx="4890566" cy="1223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		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데모 방안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</a:rPr>
              <a:t>라이터를 이용하여 일산화탄소를 발생시켜 가스센서에 측정된 값을 이용한다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77269E3B-F3C7-4E6C-A5C3-7CA0CDFDD201}"/>
              </a:ext>
            </a:extLst>
          </p:cNvPr>
          <p:cNvSpPr txBox="1">
            <a:spLocks/>
          </p:cNvSpPr>
          <p:nvPr/>
        </p:nvSpPr>
        <p:spPr>
          <a:xfrm>
            <a:off x="6513817" y="2015831"/>
            <a:ext cx="5342562" cy="4711091"/>
          </a:xfrm>
          <a:prstGeom prst="rect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2000" b="1" dirty="0"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6D793-FD93-476B-A51E-97B85505866D}"/>
              </a:ext>
            </a:extLst>
          </p:cNvPr>
          <p:cNvSpPr/>
          <p:nvPr/>
        </p:nvSpPr>
        <p:spPr>
          <a:xfrm>
            <a:off x="6756850" y="2481235"/>
            <a:ext cx="4720918" cy="118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데모방안 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가슴에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  <a:ea typeface="+mj-ea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 와 센서를 </a:t>
            </a:r>
            <a:r>
              <a:rPr lang="ko-KR" altLang="en-US" sz="1500" b="1" dirty="0" err="1">
                <a:solidFill>
                  <a:schemeClr val="tx1"/>
                </a:solidFill>
                <a:latin typeface="+mj-ea"/>
                <a:ea typeface="+mj-ea"/>
              </a:rPr>
              <a:t>밴딩한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 후 앞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</a:rPr>
              <a:t>뒤 넘어진 후 움직임이 없는 경우 상황 연출 후 데이터 측정</a:t>
            </a:r>
            <a:r>
              <a:rPr lang="en-US" altLang="ko-KR" sz="15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2FBAB1-FA49-4D62-96C1-E2225E405ECD}"/>
              </a:ext>
            </a:extLst>
          </p:cNvPr>
          <p:cNvSpPr/>
          <p:nvPr/>
        </p:nvSpPr>
        <p:spPr>
          <a:xfrm>
            <a:off x="1796494" y="2117713"/>
            <a:ext cx="1914225" cy="413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B138A7-4088-4E91-B6D4-81123B2C2BE4}"/>
              </a:ext>
            </a:extLst>
          </p:cNvPr>
          <p:cNvSpPr/>
          <p:nvPr/>
        </p:nvSpPr>
        <p:spPr>
          <a:xfrm>
            <a:off x="1704066" y="1905316"/>
            <a:ext cx="2304730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유해물질 감지센서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234AC5-ACE2-4F5D-8EA5-2E756F654DC1}"/>
              </a:ext>
            </a:extLst>
          </p:cNvPr>
          <p:cNvSpPr/>
          <p:nvPr/>
        </p:nvSpPr>
        <p:spPr>
          <a:xfrm>
            <a:off x="6876304" y="1935649"/>
            <a:ext cx="4032027" cy="755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j-ea"/>
              </a:rPr>
              <a:t>추락 감지 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기울기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가속도 센서</a:t>
            </a:r>
            <a:r>
              <a:rPr lang="en-US" altLang="ko-KR" b="1" dirty="0">
                <a:solidFill>
                  <a:schemeClr val="dk1"/>
                </a:solidFill>
                <a:latin typeface="+mj-ea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+mj-ea"/>
              </a:rPr>
              <a:t> </a:t>
            </a:r>
            <a:endParaRPr lang="en-US" altLang="ko-KR" b="1" dirty="0">
              <a:solidFill>
                <a:schemeClr val="dk1"/>
              </a:solidFill>
              <a:latin typeface="+mj-ea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360682D-00CA-45D4-BCBA-0A4D579C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94" y="2015832"/>
            <a:ext cx="5048139" cy="4711091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altLang="ko-KR" sz="1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FF3FFF55-5909-4B07-A753-B0BBFC29DFE3}"/>
              </a:ext>
            </a:extLst>
          </p:cNvPr>
          <p:cNvSpPr txBox="1">
            <a:spLocks/>
          </p:cNvSpPr>
          <p:nvPr/>
        </p:nvSpPr>
        <p:spPr>
          <a:xfrm>
            <a:off x="9263448" y="63617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49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7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720997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248105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A4D16B1-764D-4687-AEC5-9536C174F020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B89D1-7686-4043-B9CB-094D25DA2C45}"/>
              </a:ext>
            </a:extLst>
          </p:cNvPr>
          <p:cNvSpPr txBox="1"/>
          <p:nvPr/>
        </p:nvSpPr>
        <p:spPr>
          <a:xfrm>
            <a:off x="922989" y="712390"/>
            <a:ext cx="335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D36DC5B1-E766-4278-9D40-E8235611B36B}"/>
              </a:ext>
            </a:extLst>
          </p:cNvPr>
          <p:cNvSpPr/>
          <p:nvPr/>
        </p:nvSpPr>
        <p:spPr>
          <a:xfrm>
            <a:off x="409654" y="1174042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300" b="1" dirty="0">
              <a:solidFill>
                <a:srgbClr val="68BAC6"/>
              </a:solidFill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9E218E3-E986-408F-8815-4B22D8AD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4" y="1741653"/>
            <a:ext cx="4164121" cy="5116345"/>
          </a:xfrm>
          <a:ln w="12700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dirty="0">
                <a:latin typeface="+mj-ea"/>
                <a:ea typeface="+mj-ea"/>
              </a:rPr>
              <a:t>                             </a:t>
            </a:r>
            <a:endParaRPr lang="en-US" altLang="ko-KR" sz="2000" b="1" dirty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개발 배경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OECD </a:t>
            </a:r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국가 중 재해 사망자 최다</a:t>
            </a:r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시간 경과에도 재해자</a:t>
            </a:r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사망자 수 정체</a:t>
            </a:r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 fontAlgn="base">
              <a:buNone/>
            </a:pPr>
            <a:endParaRPr lang="en-US" altLang="ko-KR" sz="1800" b="1" dirty="0"/>
          </a:p>
          <a:p>
            <a:pPr marL="0" indent="0" fontAlgn="base"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1.  </a:t>
            </a:r>
            <a:r>
              <a:rPr lang="ko-KR" altLang="en-US" sz="1800" b="1" dirty="0">
                <a:solidFill>
                  <a:srgbClr val="FF0000"/>
                </a:solidFill>
              </a:rPr>
              <a:t>폭발</a:t>
            </a:r>
            <a:r>
              <a:rPr lang="en-US" altLang="ko-KR" sz="1800" b="1" dirty="0">
                <a:solidFill>
                  <a:srgbClr val="FF0000"/>
                </a:solidFill>
              </a:rPr>
              <a:t>·</a:t>
            </a:r>
            <a:r>
              <a:rPr lang="ko-KR" altLang="en-US" sz="1800" b="1" dirty="0">
                <a:solidFill>
                  <a:srgbClr val="FF0000"/>
                </a:solidFill>
              </a:rPr>
              <a:t>파열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2"/>
            </a:pPr>
            <a:r>
              <a:rPr lang="ko-KR" altLang="en-US" sz="1800" b="1" dirty="0">
                <a:solidFill>
                  <a:srgbClr val="FF0000"/>
                </a:solidFill>
              </a:rPr>
              <a:t>화재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>
                <a:solidFill>
                  <a:srgbClr val="FF0000"/>
                </a:solidFill>
              </a:rPr>
              <a:t>이상온도접촉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>
                <a:solidFill>
                  <a:srgbClr val="FF0000"/>
                </a:solidFill>
              </a:rPr>
              <a:t>화학물질누출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pPr marL="342900" indent="-342900" fontAlgn="base">
              <a:buAutoNum type="arabicPeriod" startAt="3"/>
            </a:pPr>
            <a:r>
              <a:rPr lang="ko-KR" altLang="en-US" sz="1800" b="1" dirty="0"/>
              <a:t>무너짐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감전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빠짐</a:t>
            </a:r>
            <a:r>
              <a:rPr lang="en-US" altLang="ko-KR" sz="1800" b="1" dirty="0"/>
              <a:t>·</a:t>
            </a:r>
            <a:r>
              <a:rPr lang="ko-KR" altLang="en-US" sz="1800" b="1" dirty="0"/>
              <a:t>익사 둥</a:t>
            </a:r>
          </a:p>
          <a:p>
            <a:pPr marL="171450" lvl="1" indent="-171450"/>
            <a:endParaRPr lang="en-US" altLang="ko-KR" sz="1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2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600" dirty="0"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4F6856-1DEB-4C7A-84ED-5606C0E08C78}"/>
              </a:ext>
            </a:extLst>
          </p:cNvPr>
          <p:cNvGrpSpPr/>
          <p:nvPr/>
        </p:nvGrpSpPr>
        <p:grpSpPr>
          <a:xfrm>
            <a:off x="4118849" y="1731326"/>
            <a:ext cx="8055797" cy="5116345"/>
            <a:chOff x="4118849" y="1731326"/>
            <a:chExt cx="8055797" cy="511634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C23349-6532-4F7B-B3BB-F3A83A2D0545}"/>
                </a:ext>
              </a:extLst>
            </p:cNvPr>
            <p:cNvGrpSpPr/>
            <p:nvPr/>
          </p:nvGrpSpPr>
          <p:grpSpPr>
            <a:xfrm>
              <a:off x="4118849" y="2148542"/>
              <a:ext cx="7717651" cy="4395298"/>
              <a:chOff x="3166158" y="2664343"/>
              <a:chExt cx="8645422" cy="3341820"/>
            </a:xfrm>
          </p:grpSpPr>
          <p:graphicFrame>
            <p:nvGraphicFramePr>
              <p:cNvPr id="37" name="차트 36">
                <a:extLst>
                  <a:ext uri="{FF2B5EF4-FFF2-40B4-BE49-F238E27FC236}">
                    <a16:creationId xmlns:a16="http://schemas.microsoft.com/office/drawing/2014/main" id="{BA54D18B-8A8F-4DB5-8480-3F55ECDAFC4E}"/>
                  </a:ext>
                </a:extLst>
              </p:cNvPr>
              <p:cNvGraphicFramePr/>
              <p:nvPr>
                <p:extLst/>
              </p:nvPr>
            </p:nvGraphicFramePr>
            <p:xfrm>
              <a:off x="9330088" y="2922522"/>
              <a:ext cx="2481492" cy="281044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880F92F-E514-452A-8A19-2F0042A04BA8}"/>
                  </a:ext>
                </a:extLst>
              </p:cNvPr>
              <p:cNvGrpSpPr/>
              <p:nvPr/>
            </p:nvGrpSpPr>
            <p:grpSpPr>
              <a:xfrm>
                <a:off x="3166158" y="2742263"/>
                <a:ext cx="6196066" cy="3263900"/>
                <a:chOff x="3592703" y="4171325"/>
                <a:chExt cx="4474222" cy="2080754"/>
              </a:xfrm>
            </p:grpSpPr>
            <p:graphicFrame>
              <p:nvGraphicFramePr>
                <p:cNvPr id="42" name="개체 41">
                  <a:extLst>
                    <a:ext uri="{FF2B5EF4-FFF2-40B4-BE49-F238E27FC236}">
                      <a16:creationId xmlns:a16="http://schemas.microsoft.com/office/drawing/2014/main" id="{CE742B19-8929-4D63-9C2D-42438F391DD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643016"/>
                    </p:ext>
                  </p:extLst>
                </p:nvPr>
              </p:nvGraphicFramePr>
              <p:xfrm>
                <a:off x="3592703" y="4171325"/>
                <a:ext cx="4474222" cy="208075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359" name="차트" r:id="rId4" imgW="5746812" imgH="2482675" progId="Excel.Chart.8">
                        <p:embed/>
                      </p:oleObj>
                    </mc:Choice>
                    <mc:Fallback>
                      <p:oleObj name="차트" r:id="rId4" imgW="5746812" imgH="2482675" progId="Excel.Chart.8">
                        <p:embed/>
                        <p:pic>
                          <p:nvPicPr>
                            <p:cNvPr id="42" name="개체 41">
                              <a:extLst>
                                <a:ext uri="{FF2B5EF4-FFF2-40B4-BE49-F238E27FC236}">
                                  <a16:creationId xmlns:a16="http://schemas.microsoft.com/office/drawing/2014/main" id="{CE742B19-8929-4D63-9C2D-42438F391DD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92703" y="4171325"/>
                              <a:ext cx="4474222" cy="20807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93BE800-F5CB-4414-B9B8-CBE848A67615}"/>
                    </a:ext>
                  </a:extLst>
                </p:cNvPr>
                <p:cNvSpPr txBox="1"/>
                <p:nvPr/>
              </p:nvSpPr>
              <p:spPr>
                <a:xfrm>
                  <a:off x="4788248" y="6066563"/>
                  <a:ext cx="2143691" cy="1342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/>
                    <a:t>&lt;2016 </a:t>
                  </a:r>
                  <a:r>
                    <a:rPr lang="ko-KR" altLang="en-US" sz="1200" dirty="0"/>
                    <a:t>산업재해 사망자 요인 분류</a:t>
                  </a:r>
                  <a:r>
                    <a:rPr lang="en-US" altLang="ko-KR" sz="1200" dirty="0"/>
                    <a:t>&gt;</a:t>
                  </a:r>
                  <a:endParaRPr lang="ko-KR" altLang="en-US" sz="1200" dirty="0"/>
                </a:p>
              </p:txBody>
            </p:sp>
          </p:grp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B95C4B4-A4E4-409C-AA4C-F542BD919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6890" y="2664343"/>
                <a:ext cx="0" cy="3151321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32F36CFA-8FEA-409A-8BF4-FFE745F802AD}"/>
                  </a:ext>
                </a:extLst>
              </p:cNvPr>
              <p:cNvSpPr/>
              <p:nvPr/>
            </p:nvSpPr>
            <p:spPr>
              <a:xfrm>
                <a:off x="8174627" y="3772324"/>
                <a:ext cx="502648" cy="1960639"/>
              </a:xfrm>
              <a:prstGeom prst="roundRect">
                <a:avLst/>
              </a:prstGeom>
              <a:noFill/>
              <a:ln w="127000" cmpd="sng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내용 개체 틀 2">
              <a:extLst>
                <a:ext uri="{FF2B5EF4-FFF2-40B4-BE49-F238E27FC236}">
                  <a16:creationId xmlns:a16="http://schemas.microsoft.com/office/drawing/2014/main" id="{FB1ECD89-2684-4B72-8ECC-7C6AD178DC01}"/>
                </a:ext>
              </a:extLst>
            </p:cNvPr>
            <p:cNvSpPr txBox="1">
              <a:spLocks/>
            </p:cNvSpPr>
            <p:nvPr/>
          </p:nvSpPr>
          <p:spPr>
            <a:xfrm>
              <a:off x="4271101" y="1731326"/>
              <a:ext cx="7903545" cy="5116345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800" dirty="0">
                  <a:latin typeface="+mj-ea"/>
                  <a:ea typeface="+mj-ea"/>
                </a:rPr>
                <a:t>                             </a:t>
              </a:r>
              <a:endParaRPr lang="en-US" altLang="ko-KR" sz="1800" dirty="0">
                <a:latin typeface="+mj-ea"/>
                <a:ea typeface="+mj-ea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b="1" dirty="0">
                  <a:latin typeface="+mj-ea"/>
                  <a:ea typeface="+mj-ea"/>
                </a:rPr>
                <a:t>           </a:t>
              </a:r>
            </a:p>
            <a:p>
              <a:pPr marL="171450" lvl="1" indent="-171450"/>
              <a:endParaRPr lang="en-US" altLang="ko-KR" sz="1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endParaRPr>
            </a:p>
            <a:p>
              <a:pPr marL="171450" lvl="1" indent="-171450"/>
              <a:endParaRPr lang="en-US" altLang="ko-KR" sz="1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ko-KR" sz="1600" dirty="0">
                <a:latin typeface="+mj-ea"/>
                <a:ea typeface="+mj-ea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600846-E5E0-4F87-927B-9D4CECB49E4E}"/>
              </a:ext>
            </a:extLst>
          </p:cNvPr>
          <p:cNvSpPr/>
          <p:nvPr/>
        </p:nvSpPr>
        <p:spPr>
          <a:xfrm>
            <a:off x="7710954" y="3605803"/>
            <a:ext cx="448707" cy="2578713"/>
          </a:xfrm>
          <a:prstGeom prst="roundRect">
            <a:avLst/>
          </a:prstGeom>
          <a:noFill/>
          <a:ln w="1270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912" y="637160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40">
            <a:extLst>
              <a:ext uri="{FF2B5EF4-FFF2-40B4-BE49-F238E27FC236}">
                <a16:creationId xmlns:a16="http://schemas.microsoft.com/office/drawing/2014/main" id="{32F36CFA-8FEA-409A-8BF4-FFE745F802AD}"/>
              </a:ext>
            </a:extLst>
          </p:cNvPr>
          <p:cNvSpPr/>
          <p:nvPr/>
        </p:nvSpPr>
        <p:spPr>
          <a:xfrm>
            <a:off x="4688400" y="3221755"/>
            <a:ext cx="448707" cy="2939345"/>
          </a:xfrm>
          <a:prstGeom prst="roundRect">
            <a:avLst/>
          </a:prstGeom>
          <a:noFill/>
          <a:ln w="127000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27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9EFDEDF-41FF-42D5-B721-7ECBEAB9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82055"/>
              </p:ext>
            </p:extLst>
          </p:nvPr>
        </p:nvGraphicFramePr>
        <p:xfrm>
          <a:off x="1132946" y="2505838"/>
          <a:ext cx="9926109" cy="39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861">
                  <a:extLst>
                    <a:ext uri="{9D8B030D-6E8A-4147-A177-3AD203B41FA5}">
                      <a16:colId xmlns:a16="http://schemas.microsoft.com/office/drawing/2014/main" val="3463886968"/>
                    </a:ext>
                  </a:extLst>
                </a:gridCol>
                <a:gridCol w="2187267">
                  <a:extLst>
                    <a:ext uri="{9D8B030D-6E8A-4147-A177-3AD203B41FA5}">
                      <a16:colId xmlns:a16="http://schemas.microsoft.com/office/drawing/2014/main" val="3192156193"/>
                    </a:ext>
                  </a:extLst>
                </a:gridCol>
                <a:gridCol w="1907737">
                  <a:extLst>
                    <a:ext uri="{9D8B030D-6E8A-4147-A177-3AD203B41FA5}">
                      <a16:colId xmlns:a16="http://schemas.microsoft.com/office/drawing/2014/main" val="1705741316"/>
                    </a:ext>
                  </a:extLst>
                </a:gridCol>
                <a:gridCol w="2333110">
                  <a:extLst>
                    <a:ext uri="{9D8B030D-6E8A-4147-A177-3AD203B41FA5}">
                      <a16:colId xmlns:a16="http://schemas.microsoft.com/office/drawing/2014/main" val="153093132"/>
                    </a:ext>
                  </a:extLst>
                </a:gridCol>
                <a:gridCol w="2300134">
                  <a:extLst>
                    <a:ext uri="{9D8B030D-6E8A-4147-A177-3AD203B41FA5}">
                      <a16:colId xmlns:a16="http://schemas.microsoft.com/office/drawing/2014/main" val="3243916046"/>
                    </a:ext>
                  </a:extLst>
                </a:gridCol>
              </a:tblGrid>
              <a:tr h="561438">
                <a:tc>
                  <a:txBody>
                    <a:bodyPr/>
                    <a:lstStyle/>
                    <a:p>
                      <a:pPr algn="ctr" latinLnBrk="1"/>
                      <a:endParaRPr lang="ko-KR" altLang="en-US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이동건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김중수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임상근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i="0" dirty="0" err="1">
                          <a:latin typeface="+mn-ea"/>
                          <a:ea typeface="+mn-ea"/>
                        </a:rPr>
                        <a:t>김원범</a:t>
                      </a:r>
                      <a:endParaRPr lang="ko-KR" altLang="en-US" sz="16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113527"/>
                  </a:ext>
                </a:extLst>
              </a:tr>
              <a:tr h="672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기술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기술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JSP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 기술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제작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 Android Application</a:t>
                      </a:r>
                      <a:endParaRPr lang="ko-KR" altLang="en-US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823765"/>
                  </a:ext>
                </a:extLst>
              </a:tr>
              <a:tr h="833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프로젝트 총괄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웹페이지 기능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안전모 설계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설계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기능 설계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38"/>
                  </a:ext>
                </a:extLst>
              </a:tr>
              <a:tr h="922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DB server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Web, DB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웹페이지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안전모 제작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1" i="0" dirty="0" err="1"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제작</a:t>
                      </a: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dirty="0">
                          <a:latin typeface="+mn-ea"/>
                          <a:ea typeface="+mn-ea"/>
                        </a:rPr>
                        <a:t>Application</a:t>
                      </a:r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 구현 </a:t>
                      </a:r>
                      <a:endParaRPr lang="en-US" altLang="ko-KR" sz="15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046697"/>
                  </a:ext>
                </a:extLst>
              </a:tr>
              <a:tr h="911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latin typeface="+mn-ea"/>
                          <a:ea typeface="+mn-ea"/>
                        </a:rPr>
                        <a:t>통합테스트 유지보수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1714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72436" y="1190697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업무 분담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93D4F958-EBBD-4707-BCD1-53F7747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50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3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1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5" name="자유형 4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68785" y="1158921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>
                <a:solidFill>
                  <a:srgbClr val="68BAC6"/>
                </a:solidFill>
                <a:cs typeface="Aharoni" panose="02010803020104030203" pitchFamily="2" charset="-79"/>
              </a:rPr>
              <a:t>프로젝트 수행 일정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2B792D-5331-40B9-864A-BFA2ECE06E53}"/>
              </a:ext>
            </a:extLst>
          </p:cNvPr>
          <p:cNvSpPr/>
          <p:nvPr/>
        </p:nvSpPr>
        <p:spPr>
          <a:xfrm>
            <a:off x="2226341" y="2568126"/>
            <a:ext cx="116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SSH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39DCC-7727-43F2-B1C2-AC62618727F2}"/>
              </a:ext>
            </a:extLst>
          </p:cNvPr>
          <p:cNvSpPr/>
          <p:nvPr/>
        </p:nvSpPr>
        <p:spPr>
          <a:xfrm>
            <a:off x="2038144" y="3319561"/>
            <a:ext cx="149803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정의 및 분석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0786AC-F8F2-4291-B083-02C3872156AC}"/>
              </a:ext>
            </a:extLst>
          </p:cNvPr>
          <p:cNvSpPr/>
          <p:nvPr/>
        </p:nvSpPr>
        <p:spPr>
          <a:xfrm>
            <a:off x="2108948" y="4171909"/>
            <a:ext cx="13564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시스템 설계 및 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상세 설계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F8904-6848-43D6-8155-43E084E47264}"/>
              </a:ext>
            </a:extLst>
          </p:cNvPr>
          <p:cNvSpPr txBox="1"/>
          <p:nvPr/>
        </p:nvSpPr>
        <p:spPr>
          <a:xfrm>
            <a:off x="1958767" y="1992260"/>
            <a:ext cx="278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Schedule</a:t>
            </a:r>
            <a:endParaRPr lang="en-US" altLang="ko-KR" sz="11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C58E01-BFA3-47CD-AAB5-08178029F724}"/>
              </a:ext>
            </a:extLst>
          </p:cNvPr>
          <p:cNvSpPr/>
          <p:nvPr/>
        </p:nvSpPr>
        <p:spPr>
          <a:xfrm>
            <a:off x="3821074" y="2548189"/>
            <a:ext cx="747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787C4F-1650-4066-B265-4ECA4CEC1C2A}"/>
              </a:ext>
            </a:extLst>
          </p:cNvPr>
          <p:cNvSpPr/>
          <p:nvPr/>
        </p:nvSpPr>
        <p:spPr>
          <a:xfrm>
            <a:off x="4601661" y="2548189"/>
            <a:ext cx="962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1C0808-AE91-43F7-89DD-EB56432D9F06}"/>
              </a:ext>
            </a:extLst>
          </p:cNvPr>
          <p:cNvSpPr/>
          <p:nvPr/>
        </p:nvSpPr>
        <p:spPr>
          <a:xfrm>
            <a:off x="5452618" y="2548189"/>
            <a:ext cx="942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5A7336-4A6B-4564-83CE-F9DC85EB74AE}"/>
              </a:ext>
            </a:extLst>
          </p:cNvPr>
          <p:cNvSpPr/>
          <p:nvPr/>
        </p:nvSpPr>
        <p:spPr>
          <a:xfrm>
            <a:off x="6324093" y="2548189"/>
            <a:ext cx="854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F21695-36B5-4868-A1AB-25B0A3902B91}"/>
              </a:ext>
            </a:extLst>
          </p:cNvPr>
          <p:cNvSpPr/>
          <p:nvPr/>
        </p:nvSpPr>
        <p:spPr>
          <a:xfrm>
            <a:off x="7140522" y="2548189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9442E3-BE4A-4FBE-BD69-ABC019E832E4}"/>
              </a:ext>
            </a:extLst>
          </p:cNvPr>
          <p:cNvGrpSpPr/>
          <p:nvPr/>
        </p:nvGrpSpPr>
        <p:grpSpPr>
          <a:xfrm>
            <a:off x="3726985" y="2928168"/>
            <a:ext cx="5712878" cy="3682948"/>
            <a:chOff x="3551627" y="3224321"/>
            <a:chExt cx="5712878" cy="368294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77C7A62-A130-4F35-A06B-3929F48E53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1627" y="3229690"/>
              <a:ext cx="0" cy="3677579"/>
            </a:xfrm>
            <a:prstGeom prst="line">
              <a:avLst/>
            </a:prstGeom>
            <a:noFill/>
            <a:ln>
              <a:solidFill>
                <a:srgbClr val="0D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BF3177F-1CC9-4C58-B892-149FB6E6C9AB}"/>
                </a:ext>
              </a:extLst>
            </p:cNvPr>
            <p:cNvCxnSpPr>
              <a:cxnSpLocks/>
            </p:cNvCxnSpPr>
            <p:nvPr/>
          </p:nvCxnSpPr>
          <p:spPr>
            <a:xfrm>
              <a:off x="3557566" y="3224321"/>
              <a:ext cx="5706939" cy="1922"/>
            </a:xfrm>
            <a:prstGeom prst="line">
              <a:avLst/>
            </a:prstGeom>
            <a:noFill/>
            <a:ln>
              <a:solidFill>
                <a:srgbClr val="0D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모서리가 둥근 직사각형 59">
            <a:extLst>
              <a:ext uri="{FF2B5EF4-FFF2-40B4-BE49-F238E27FC236}">
                <a16:creationId xmlns:a16="http://schemas.microsoft.com/office/drawing/2014/main" id="{FC06E433-47F9-4D2B-9738-ECFC3FFACE73}"/>
              </a:ext>
            </a:extLst>
          </p:cNvPr>
          <p:cNvSpPr/>
          <p:nvPr/>
        </p:nvSpPr>
        <p:spPr>
          <a:xfrm>
            <a:off x="2089462" y="2480391"/>
            <a:ext cx="8012407" cy="4241084"/>
          </a:xfrm>
          <a:prstGeom prst="roundRect">
            <a:avLst>
              <a:gd name="adj" fmla="val 14925"/>
            </a:avLst>
          </a:prstGeom>
          <a:noFill/>
          <a:ln>
            <a:solidFill>
              <a:srgbClr val="0D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B8B763-4F0F-412E-AA67-6A5CF07EDAF2}"/>
              </a:ext>
            </a:extLst>
          </p:cNvPr>
          <p:cNvSpPr/>
          <p:nvPr/>
        </p:nvSpPr>
        <p:spPr>
          <a:xfrm>
            <a:off x="7923918" y="2543374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3DF3F-8435-4F40-BF77-24DE94ACCFCA}"/>
              </a:ext>
            </a:extLst>
          </p:cNvPr>
          <p:cNvSpPr/>
          <p:nvPr/>
        </p:nvSpPr>
        <p:spPr>
          <a:xfrm>
            <a:off x="8707314" y="2558123"/>
            <a:ext cx="949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lang="ko-KR" altLang="en-US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</a:t>
            </a:r>
            <a:endParaRPr lang="en-US" altLang="ko-KR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C7FB0A-F4B1-4ECE-8906-6E6ACD36EA24}"/>
              </a:ext>
            </a:extLst>
          </p:cNvPr>
          <p:cNvSpPr/>
          <p:nvPr/>
        </p:nvSpPr>
        <p:spPr>
          <a:xfrm>
            <a:off x="2169285" y="5077313"/>
            <a:ext cx="1356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구현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49ACFD-C51A-4D85-B3B1-0F47D0D4D455}"/>
              </a:ext>
            </a:extLst>
          </p:cNvPr>
          <p:cNvSpPr/>
          <p:nvPr/>
        </p:nvSpPr>
        <p:spPr>
          <a:xfrm>
            <a:off x="2128919" y="6022499"/>
            <a:ext cx="135642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시험 및 데모</a:t>
            </a:r>
            <a:endParaRPr lang="en-US" altLang="ko-KR" sz="13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F841F1-E9D4-43DB-8500-9C9FAFC44027}"/>
              </a:ext>
            </a:extLst>
          </p:cNvPr>
          <p:cNvSpPr/>
          <p:nvPr/>
        </p:nvSpPr>
        <p:spPr>
          <a:xfrm>
            <a:off x="4221543" y="3307811"/>
            <a:ext cx="960056" cy="242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2FD6D0-5DB6-49E6-A9D0-55B7902BFFEB}"/>
              </a:ext>
            </a:extLst>
          </p:cNvPr>
          <p:cNvSpPr/>
          <p:nvPr/>
        </p:nvSpPr>
        <p:spPr>
          <a:xfrm>
            <a:off x="4702549" y="4171909"/>
            <a:ext cx="960056" cy="2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AF0A29-31B9-42D8-8F38-4E8436B56532}"/>
              </a:ext>
            </a:extLst>
          </p:cNvPr>
          <p:cNvSpPr/>
          <p:nvPr/>
        </p:nvSpPr>
        <p:spPr>
          <a:xfrm>
            <a:off x="6848159" y="6022498"/>
            <a:ext cx="2151517" cy="24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FACC84-B989-4AD6-BB85-77ECEDE15056}"/>
              </a:ext>
            </a:extLst>
          </p:cNvPr>
          <p:cNvSpPr/>
          <p:nvPr/>
        </p:nvSpPr>
        <p:spPr>
          <a:xfrm>
            <a:off x="5561160" y="5077313"/>
            <a:ext cx="1418676" cy="2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08B27602-36C7-451E-A045-3CCFD568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51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1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1926" y="1215068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203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C98DEF17-438E-469F-BFF9-66FE59EC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66" y="1909889"/>
            <a:ext cx="6094517" cy="4716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+mj-lt"/>
                <a:ea typeface="+mj-ea"/>
              </a:rPr>
              <a:t>필요 기술 및 참고 문헌</a:t>
            </a:r>
            <a:endParaRPr lang="en-US" altLang="ko-KR" sz="2000" b="1" dirty="0"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altLang="ko-KR" sz="1600" b="1" dirty="0">
              <a:latin typeface="+mj-lt"/>
              <a:ea typeface="+mj-ea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+mj-lt"/>
                <a:ea typeface="+mj-ea"/>
              </a:rPr>
              <a:t>필요 기술</a:t>
            </a:r>
            <a:endParaRPr lang="en-US" altLang="ko-KR" sz="1600" b="1" dirty="0">
              <a:latin typeface="+mj-lt"/>
              <a:ea typeface="+mj-ea"/>
            </a:endParaRPr>
          </a:p>
          <a:p>
            <a:pPr lvl="1"/>
            <a:r>
              <a:rPr lang="en-US" altLang="ko-KR" sz="1600" b="1" dirty="0">
                <a:latin typeface="+mj-lt"/>
              </a:rPr>
              <a:t>Android programming</a:t>
            </a:r>
          </a:p>
          <a:p>
            <a:pPr lvl="1"/>
            <a:r>
              <a:rPr lang="en-US" altLang="ko-KR" sz="1600" b="1" dirty="0">
                <a:latin typeface="+mj-lt"/>
              </a:rPr>
              <a:t>Database</a:t>
            </a:r>
            <a:endParaRPr lang="en-US" altLang="ko-KR" sz="1600" b="1" dirty="0">
              <a:latin typeface="+mj-lt"/>
              <a:ea typeface="+mj-ea"/>
            </a:endParaRPr>
          </a:p>
          <a:p>
            <a:pPr lvl="1"/>
            <a:r>
              <a:rPr lang="en-US" altLang="ko-KR" sz="1600" b="1" dirty="0">
                <a:latin typeface="+mj-lt"/>
                <a:ea typeface="+mj-ea"/>
              </a:rPr>
              <a:t>Web Programming</a:t>
            </a:r>
          </a:p>
          <a:p>
            <a:pPr lvl="1"/>
            <a:r>
              <a:rPr lang="en-US" altLang="ko-KR" sz="1600" b="1" dirty="0">
                <a:latin typeface="+mj-lt"/>
                <a:ea typeface="+mj-ea"/>
              </a:rPr>
              <a:t>Web service</a:t>
            </a:r>
          </a:p>
          <a:p>
            <a:pPr lvl="1"/>
            <a:r>
              <a:rPr lang="en-US" altLang="ko-KR" sz="1600" b="1" dirty="0">
                <a:latin typeface="+mj-lt"/>
                <a:ea typeface="+mj-ea"/>
              </a:rPr>
              <a:t>Arduino</a:t>
            </a:r>
          </a:p>
          <a:p>
            <a:pPr marL="457200" lvl="1" indent="0">
              <a:buNone/>
            </a:pPr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200" b="1" dirty="0">
              <a:solidFill>
                <a:schemeClr val="bg1"/>
              </a:solidFill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99BB5394-6886-4193-87F6-DC277B28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6714" y="6334655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52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8DEF17-438E-469F-BFF9-66FE59EC7C44}"/>
              </a:ext>
            </a:extLst>
          </p:cNvPr>
          <p:cNvSpPr txBox="1">
            <a:spLocks/>
          </p:cNvSpPr>
          <p:nvPr/>
        </p:nvSpPr>
        <p:spPr>
          <a:xfrm>
            <a:off x="5550317" y="2308886"/>
            <a:ext cx="6094517" cy="4025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4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457200" lvl="1" indent="0">
              <a:buNone/>
            </a:pPr>
            <a:r>
              <a:rPr lang="ko-KR" altLang="en-US" sz="1600" b="1" dirty="0"/>
              <a:t>참고 문헌</a:t>
            </a:r>
            <a:endParaRPr lang="en-US" altLang="ko-KR" sz="1600" b="1" dirty="0"/>
          </a:p>
          <a:p>
            <a:pPr marL="457200" lvl="1" indent="0">
              <a:buNone/>
            </a:pPr>
            <a:r>
              <a:rPr lang="ko-KR" altLang="en-US" sz="1600" b="1" dirty="0" err="1"/>
              <a:t>물라스틱</a:t>
            </a:r>
            <a:endParaRPr lang="en-US" altLang="ko-KR" sz="1600" b="1" dirty="0"/>
          </a:p>
          <a:p>
            <a:pPr lvl="1"/>
            <a:r>
              <a:rPr lang="en-US" altLang="ko-KR" sz="1600" b="1" dirty="0">
                <a:hlinkClick r:id="rId2"/>
              </a:rPr>
              <a:t>https://www.youtube.com/watch?v=Xrm_QUEASbc</a:t>
            </a:r>
            <a:endParaRPr lang="en-US" altLang="ko-KR" sz="1600" b="1" dirty="0"/>
          </a:p>
          <a:p>
            <a:pPr marL="457200" lvl="1" indent="0">
              <a:buNone/>
            </a:pPr>
            <a:r>
              <a:rPr lang="ko-KR" altLang="en-US" sz="1600" b="1" dirty="0"/>
              <a:t>사고 사례</a:t>
            </a:r>
            <a:endParaRPr lang="en-US" altLang="ko-KR" sz="1600" b="1" dirty="0"/>
          </a:p>
          <a:p>
            <a:pPr lvl="1"/>
            <a:r>
              <a:rPr lang="en-US" altLang="ko-KR" sz="1600" b="1" dirty="0">
                <a:hlinkClick r:id="rId3"/>
              </a:rPr>
              <a:t>http://www.kosha.or.kr/www/boardView.do?contentId=373086&amp;menuId=554&amp;boardType=A2</a:t>
            </a:r>
            <a:endParaRPr lang="en-US" altLang="ko-KR" sz="1600" b="1" dirty="0"/>
          </a:p>
          <a:p>
            <a:pPr marL="457200" lvl="1" indent="0">
              <a:buNone/>
            </a:pPr>
            <a:r>
              <a:rPr lang="ko-KR" altLang="en-US" sz="1600" b="1" dirty="0" err="1"/>
              <a:t>아두이노</a:t>
            </a:r>
            <a:r>
              <a:rPr lang="ko-KR" altLang="en-US" sz="1600" b="1" dirty="0"/>
              <a:t> 툴</a:t>
            </a:r>
            <a:endParaRPr lang="en-US" altLang="ko-KR" sz="1600" b="1" dirty="0"/>
          </a:p>
          <a:p>
            <a:pPr lvl="1"/>
            <a:r>
              <a:rPr lang="en-US" altLang="ko-KR" sz="1600" b="1" dirty="0">
                <a:hlinkClick r:id="rId4"/>
              </a:rPr>
              <a:t>https://www.arduino.cc/en/Main/Software</a:t>
            </a:r>
            <a:endParaRPr lang="en-US" altLang="ko-KR" sz="1600" b="1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600" b="1" dirty="0">
              <a:latin typeface="+mj-lt"/>
              <a:ea typeface="+mj-ea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+mj-lt"/>
                <a:ea typeface="+mj-ea"/>
              </a:rPr>
              <a:t>자바스크립트 차트</a:t>
            </a:r>
            <a:endParaRPr lang="en-US" altLang="ko-KR" sz="1600" b="1" dirty="0">
              <a:latin typeface="+mj-lt"/>
              <a:ea typeface="+mj-ea"/>
            </a:endParaRPr>
          </a:p>
          <a:p>
            <a:pPr lvl="1"/>
            <a:r>
              <a:rPr lang="en-US" altLang="ko-KR" sz="1600" b="1" dirty="0">
                <a:latin typeface="+mj-lt"/>
                <a:ea typeface="+mj-ea"/>
                <a:hlinkClick r:id="rId5"/>
              </a:rPr>
              <a:t>http://www.chartjs.org</a:t>
            </a:r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marL="457200" lvl="1" indent="0">
              <a:buNone/>
            </a:pPr>
            <a:r>
              <a:rPr lang="ko-KR" altLang="en-US" sz="1600" b="1" dirty="0"/>
              <a:t>낙상 검출 관련 논문 </a:t>
            </a:r>
            <a:r>
              <a:rPr lang="en-US" altLang="ko-KR" sz="1600" b="1" dirty="0"/>
              <a:t>- </a:t>
            </a:r>
            <a:r>
              <a:rPr lang="ko-KR" altLang="en-US" sz="1600" b="1" dirty="0"/>
              <a:t>서울대학교</a:t>
            </a:r>
            <a:endParaRPr lang="en-US" altLang="ko-KR" sz="1600" b="1" dirty="0"/>
          </a:p>
          <a:p>
            <a:pPr lvl="1"/>
            <a:endParaRPr lang="en-US" altLang="ko-KR" sz="1600" b="1" dirty="0">
              <a:solidFill>
                <a:schemeClr val="bg1"/>
              </a:solidFill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lvl="1"/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6456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1926" y="1215068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졸업연구 개요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203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EAE398-5AAF-43EF-9D9F-4306EB243727}"/>
              </a:ext>
            </a:extLst>
          </p:cNvPr>
          <p:cNvSpPr txBox="1"/>
          <p:nvPr/>
        </p:nvSpPr>
        <p:spPr>
          <a:xfrm>
            <a:off x="3940223" y="2437237"/>
            <a:ext cx="431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감사 합니다</a:t>
            </a:r>
            <a:r>
              <a:rPr lang="en-US" altLang="ko-KR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  <a:p>
            <a:pPr algn="ctr"/>
            <a:r>
              <a:rPr lang="en-US" altLang="ko-KR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1379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개발 목표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B1C09462-8084-4A4A-BE9C-F80A2233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55" y="2334731"/>
            <a:ext cx="6151028" cy="3913669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ko-KR" altLang="en-US" sz="2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개발 목표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아두이노로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 입력 받은 정보를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</a:rPr>
              <a:t>블루투스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</a:rPr>
              <a:t>를 통해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핸드폰으로 전송 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질식 사고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,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폭발 예방을 위해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유해 가스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여부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를 측정하여 자동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알림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추락 사고 예방을 위해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가속도와 기울기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를 측정하여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알림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기능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근로자의 위치를 알려주기 위해 스마트폰 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GPS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기능 연동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적외선 센서를 바탕으로 근로자의 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출근부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자동 작성 기능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작업인력의 상태를 관리자가 볼 수 있도록 </a:t>
            </a:r>
            <a:r>
              <a:rPr lang="en-US" altLang="ko-KR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Application, Web</a:t>
            </a:r>
            <a:r>
              <a:rPr lang="ko-KR" altLang="en-US" sz="15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+mj-ea"/>
              </a:rPr>
              <a:t> 구현</a:t>
            </a: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lvl="1" indent="-171450"/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0" lvl="1" indent="0">
              <a:buNone/>
            </a:pPr>
            <a:endParaRPr lang="en-US" altLang="ko-KR" sz="15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457200" lvl="1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  <a:latin typeface="+mj-lt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FD42C-999C-4B89-84BA-5A1425DD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08" y="2788170"/>
            <a:ext cx="4125808" cy="3103376"/>
          </a:xfrm>
          <a:prstGeom prst="rect">
            <a:avLst/>
          </a:prstGeom>
        </p:spPr>
      </p:pic>
      <p:sp>
        <p:nvSpPr>
          <p:cNvPr id="58" name="슬라이드 번호 개체 틀 2">
            <a:extLst>
              <a:ext uri="{FF2B5EF4-FFF2-40B4-BE49-F238E27FC236}">
                <a16:creationId xmlns:a16="http://schemas.microsoft.com/office/drawing/2014/main" id="{F8855032-BA92-4202-8841-0847640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204" y="6316900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6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8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403910" y="1184153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관련 사례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1AC0F2-2CA4-4E31-92DA-5F887D7BD92F}"/>
              </a:ext>
            </a:extLst>
          </p:cNvPr>
          <p:cNvGrpSpPr/>
          <p:nvPr/>
        </p:nvGrpSpPr>
        <p:grpSpPr>
          <a:xfrm>
            <a:off x="320116" y="246884"/>
            <a:ext cx="4311553" cy="773283"/>
            <a:chOff x="1066800" y="373152"/>
            <a:chExt cx="4311553" cy="7732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9D6177-6328-4ED5-B28B-3CF201E91143}"/>
                </a:ext>
              </a:extLst>
            </p:cNvPr>
            <p:cNvSpPr txBox="1"/>
            <p:nvPr/>
          </p:nvSpPr>
          <p:spPr>
            <a:xfrm>
              <a:off x="1066800" y="373152"/>
              <a:ext cx="4311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Smart Safety Helmet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D6029F-FCB5-475C-8D5A-A5B45B036516}"/>
                </a:ext>
              </a:extLst>
            </p:cNvPr>
            <p:cNvSpPr txBox="1"/>
            <p:nvPr/>
          </p:nvSpPr>
          <p:spPr>
            <a:xfrm>
              <a:off x="1669673" y="838658"/>
              <a:ext cx="3415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작업 인력의 안전을 위한 최고의 선택</a:t>
              </a:r>
              <a:r>
                <a:rPr lang="en-US" altLang="ko-KR" sz="14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latin typeface="+mj-ea"/>
                  <a:ea typeface="맑은 고딕" panose="020B0503020000020004" pitchFamily="50" charset="-127"/>
                </a:rPr>
                <a:t>!</a:t>
              </a:r>
              <a:endPara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3D9133-2D0A-451A-BDA9-B0AEF363F27E}"/>
              </a:ext>
            </a:extLst>
          </p:cNvPr>
          <p:cNvSpPr txBox="1"/>
          <p:nvPr/>
        </p:nvSpPr>
        <p:spPr>
          <a:xfrm>
            <a:off x="-384684" y="4310645"/>
            <a:ext cx="457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한성 </a:t>
            </a:r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SAFETY </a:t>
            </a:r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사 안전모</a:t>
            </a:r>
            <a:endParaRPr lang="en-US" altLang="ko-KR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맑은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73B3F-8F1C-4C37-AEA3-20613757CF32}"/>
              </a:ext>
            </a:extLst>
          </p:cNvPr>
          <p:cNvSpPr txBox="1"/>
          <p:nvPr/>
        </p:nvSpPr>
        <p:spPr>
          <a:xfrm>
            <a:off x="604189" y="2169889"/>
            <a:ext cx="45780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E3F0A8-F6F8-4232-B1FF-6C619E6CC494}"/>
              </a:ext>
            </a:extLst>
          </p:cNvPr>
          <p:cNvSpPr txBox="1"/>
          <p:nvPr/>
        </p:nvSpPr>
        <p:spPr>
          <a:xfrm>
            <a:off x="-676694" y="1770796"/>
            <a:ext cx="457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Y&amp;K </a:t>
            </a:r>
            <a:r>
              <a:rPr lang="ko-KR" altLang="en-US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맑은"/>
                <a:ea typeface="+mj-ea"/>
              </a:rPr>
              <a:t>사의 안전모</a:t>
            </a:r>
            <a:endParaRPr lang="en-US" altLang="ko-KR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맑은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733FA5-6BFE-4D8A-AA23-D981CB0080C9}"/>
              </a:ext>
            </a:extLst>
          </p:cNvPr>
          <p:cNvGrpSpPr/>
          <p:nvPr/>
        </p:nvGrpSpPr>
        <p:grpSpPr>
          <a:xfrm>
            <a:off x="7248801" y="3732584"/>
            <a:ext cx="3790396" cy="2810062"/>
            <a:chOff x="8500818" y="2509914"/>
            <a:chExt cx="3632760" cy="26853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377FE-B594-4853-8E6A-0AD0D3C844AB}"/>
                </a:ext>
              </a:extLst>
            </p:cNvPr>
            <p:cNvSpPr txBox="1"/>
            <p:nvPr/>
          </p:nvSpPr>
          <p:spPr>
            <a:xfrm>
              <a:off x="8500818" y="4915808"/>
              <a:ext cx="3632760" cy="279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한성 </a:t>
              </a:r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SAFETY</a:t>
              </a:r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사의 안전모 스마트 무전기 헤드셋</a:t>
              </a:r>
              <a:endParaRPr lang="en-US" altLang="ko-KR" sz="13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9DEFECA-34A9-4F84-98D8-38A3FAE2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2774" y="2509914"/>
              <a:ext cx="2431045" cy="23104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6E9C4F-C671-447F-A8FD-F02237EFF0BD}"/>
              </a:ext>
            </a:extLst>
          </p:cNvPr>
          <p:cNvGrpSpPr/>
          <p:nvPr/>
        </p:nvGrpSpPr>
        <p:grpSpPr>
          <a:xfrm>
            <a:off x="6609284" y="653819"/>
            <a:ext cx="5090695" cy="2972617"/>
            <a:chOff x="5817389" y="413266"/>
            <a:chExt cx="5090695" cy="297261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B58D1C9-3003-4841-B33C-7B2A0FF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755" y="413266"/>
              <a:ext cx="3557920" cy="26222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9B2B7D-253E-4E3B-BDAC-04C73222CD8E}"/>
                </a:ext>
              </a:extLst>
            </p:cNvPr>
            <p:cNvSpPr txBox="1"/>
            <p:nvPr/>
          </p:nvSpPr>
          <p:spPr>
            <a:xfrm>
              <a:off x="5817389" y="3093495"/>
              <a:ext cx="5090695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Y&amp;K</a:t>
              </a:r>
              <a:r>
                <a:rPr lang="ko-KR" altLang="en-US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사의 안전모 스마트 헬멧 </a:t>
              </a:r>
              <a:r>
                <a:rPr lang="en-US" altLang="ko-KR" sz="13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SAGA</a:t>
              </a:r>
            </a:p>
          </p:txBody>
        </p:sp>
      </p:grp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93B983FC-E981-4ED6-BC04-8328D62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706" y="6335198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bg1"/>
                </a:solidFill>
              </a:rPr>
              <a:t>7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0D9899-F0CA-4D0F-9A15-C5AA63CAE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88377"/>
              </p:ext>
            </p:extLst>
          </p:nvPr>
        </p:nvGraphicFramePr>
        <p:xfrm>
          <a:off x="238215" y="2195589"/>
          <a:ext cx="5328158" cy="1398588"/>
        </p:xfrm>
        <a:graphic>
          <a:graphicData uri="http://schemas.openxmlformats.org/drawingml/2006/table">
            <a:tbl>
              <a:tblPr/>
              <a:tblGrid>
                <a:gridCol w="2664079">
                  <a:extLst>
                    <a:ext uri="{9D8B030D-6E8A-4147-A177-3AD203B41FA5}">
                      <a16:colId xmlns:a16="http://schemas.microsoft.com/office/drawing/2014/main" val="938688934"/>
                    </a:ext>
                  </a:extLst>
                </a:gridCol>
                <a:gridCol w="2664079">
                  <a:extLst>
                    <a:ext uri="{9D8B030D-6E8A-4147-A177-3AD203B41FA5}">
                      <a16:colId xmlns:a16="http://schemas.microsoft.com/office/drawing/2014/main" val="2102247985"/>
                    </a:ext>
                  </a:extLst>
                </a:gridCol>
              </a:tblGrid>
              <a:tr h="332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장점 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단점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11585"/>
                  </a:ext>
                </a:extLst>
              </a:tr>
              <a:tr h="779318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캠코더를 통한 현장상황실시간 전송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</a:rPr>
                        <a:t>편리한 의사소통에 중점</a:t>
                      </a:r>
                      <a:endParaRPr lang="en-US" altLang="ko-KR" sz="16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안전을 위한</a:t>
                      </a:r>
                      <a:r>
                        <a:rPr lang="en-US" altLang="ko-KR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기능 미비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54645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8D13D24-5821-446E-98DD-47F54E338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3294"/>
              </p:ext>
            </p:extLst>
          </p:nvPr>
        </p:nvGraphicFramePr>
        <p:xfrm>
          <a:off x="234084" y="4700773"/>
          <a:ext cx="5328158" cy="1398588"/>
        </p:xfrm>
        <a:graphic>
          <a:graphicData uri="http://schemas.openxmlformats.org/drawingml/2006/table">
            <a:tbl>
              <a:tblPr/>
              <a:tblGrid>
                <a:gridCol w="2664079">
                  <a:extLst>
                    <a:ext uri="{9D8B030D-6E8A-4147-A177-3AD203B41FA5}">
                      <a16:colId xmlns:a16="http://schemas.microsoft.com/office/drawing/2014/main" val="938688934"/>
                    </a:ext>
                  </a:extLst>
                </a:gridCol>
                <a:gridCol w="2664079">
                  <a:extLst>
                    <a:ext uri="{9D8B030D-6E8A-4147-A177-3AD203B41FA5}">
                      <a16:colId xmlns:a16="http://schemas.microsoft.com/office/drawing/2014/main" val="2102247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장점 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단점</a:t>
                      </a:r>
                      <a:endParaRPr lang="en-US" altLang="ko-KR" sz="1800" b="1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11585"/>
                  </a:ext>
                </a:extLst>
              </a:tr>
              <a:tr h="748042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소음이 심한 작업장 사용 적합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전화 겸용으로 사용 가능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안전을 위한</a:t>
                      </a:r>
                      <a:r>
                        <a:rPr lang="en-US" altLang="ko-KR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기능 미비</a:t>
                      </a:r>
                      <a:endParaRPr lang="en-US" altLang="ko-KR" sz="1600" kern="1200" dirty="0">
                        <a:ln>
                          <a:solidFill>
                            <a:srgbClr val="0D143C">
                              <a:alpha val="30000"/>
                            </a:srgbClr>
                          </a:solidFill>
                        </a:ln>
                        <a:solidFill>
                          <a:srgbClr val="0D143C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ln>
                            <a:solidFill>
                              <a:srgbClr val="0D143C">
                                <a:alpha val="30000"/>
                              </a:srgbClr>
                            </a:solidFill>
                          </a:ln>
                          <a:solidFill>
                            <a:srgbClr val="0D143C"/>
                          </a:solidFill>
                          <a:latin typeface="+mj-ea"/>
                          <a:ea typeface="+mn-ea"/>
                          <a:cs typeface="+mn-cs"/>
                        </a:rPr>
                        <a:t>관리자의 작업 환경 상태 인지 미흡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54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64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그림 125">
            <a:extLst>
              <a:ext uri="{FF2B5EF4-FFF2-40B4-BE49-F238E27FC236}">
                <a16:creationId xmlns:a16="http://schemas.microsoft.com/office/drawing/2014/main" id="{25C0E957-36F1-4F62-99D8-D754E651B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878" y="3822213"/>
            <a:ext cx="562569" cy="52798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1380623" y="2897208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3093200" y="2897208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유해물질 감지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질식사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폭발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206C5F9-C8EB-47E1-95FE-CF4B4147F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07" y="3803530"/>
            <a:ext cx="639185" cy="678886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4892963" y="3336603"/>
            <a:ext cx="1385957" cy="1554627"/>
            <a:chOff x="6434658" y="5381438"/>
            <a:chExt cx="2380735" cy="1678864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7C1B49B1-745B-448B-AEC2-10520CA85D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12" y="3391732"/>
            <a:ext cx="523573" cy="52357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AEA7CD3-4321-4B6A-BF52-0076114CD7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3" y="4034668"/>
            <a:ext cx="954726" cy="95472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EAF31C0-F8A5-433D-B08F-F807243A3E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85" y="4391247"/>
            <a:ext cx="400192" cy="40019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689B65A-C3BE-45CF-B77D-42DAA9E13D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1" y="4396462"/>
            <a:ext cx="400192" cy="400192"/>
          </a:xfrm>
          <a:prstGeom prst="rect">
            <a:avLst/>
          </a:prstGeom>
        </p:spPr>
      </p:pic>
      <p:pic>
        <p:nvPicPr>
          <p:cNvPr id="7174" name="Picture 6" descr="유해가스 아이콘에 대한 이미지 검색결과">
            <a:extLst>
              <a:ext uri="{FF2B5EF4-FFF2-40B4-BE49-F238E27FC236}">
                <a16:creationId xmlns:a16="http://schemas.microsoft.com/office/drawing/2014/main" id="{DFA8E371-9143-4C23-873C-789CEFC6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1" y="3803530"/>
            <a:ext cx="1185864" cy="11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1593144" y="437727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4F93E06-033A-4A7A-A10B-7E5780003DA0}"/>
              </a:ext>
            </a:extLst>
          </p:cNvPr>
          <p:cNvSpPr/>
          <p:nvPr/>
        </p:nvSpPr>
        <p:spPr>
          <a:xfrm>
            <a:off x="3956481" y="456787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F098F6F-743F-4980-A5BF-F8BA799E3AB3}"/>
              </a:ext>
            </a:extLst>
          </p:cNvPr>
          <p:cNvSpPr/>
          <p:nvPr/>
        </p:nvSpPr>
        <p:spPr>
          <a:xfrm rot="10800000">
            <a:off x="3956481" y="4285369"/>
            <a:ext cx="606143" cy="2140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B0197CE-22A5-4D2B-B53F-CB25F3657DA2}"/>
              </a:ext>
            </a:extLst>
          </p:cNvPr>
          <p:cNvSpPr/>
          <p:nvPr/>
        </p:nvSpPr>
        <p:spPr>
          <a:xfrm>
            <a:off x="7485133" y="2888550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2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F27C343-1610-4EAB-A13D-E23AA7D89581}"/>
              </a:ext>
            </a:extLst>
          </p:cNvPr>
          <p:cNvSpPr/>
          <p:nvPr/>
        </p:nvSpPr>
        <p:spPr>
          <a:xfrm>
            <a:off x="9194110" y="2886303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출근부 관리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35D3D99A-B7DC-4ADE-9CBA-553341C5119E}"/>
              </a:ext>
            </a:extLst>
          </p:cNvPr>
          <p:cNvSpPr/>
          <p:nvPr/>
        </p:nvSpPr>
        <p:spPr>
          <a:xfrm>
            <a:off x="8103265" y="434752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2FCA511A-CC25-42BA-BF5D-CE27D3708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92" y="3943770"/>
            <a:ext cx="954726" cy="954726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A22528C1-D1A7-431F-BDC0-4AF1E6BB1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73" y="3721144"/>
            <a:ext cx="639185" cy="678886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8728B0C9-B254-4493-B011-3C9BB0AFC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5" y="4307986"/>
            <a:ext cx="400192" cy="400192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3A03FC7-2060-4F1D-AB6C-792DCA51A3EE}"/>
              </a:ext>
            </a:extLst>
          </p:cNvPr>
          <p:cNvGrpSpPr/>
          <p:nvPr/>
        </p:nvGrpSpPr>
        <p:grpSpPr>
          <a:xfrm>
            <a:off x="7400744" y="3344884"/>
            <a:ext cx="534058" cy="682103"/>
            <a:chOff x="11211956" y="1895134"/>
            <a:chExt cx="882731" cy="78369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44A31A56-5AA4-4503-8469-D648B509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660" y="1895134"/>
              <a:ext cx="783697" cy="78369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B2BD452-3583-4A00-8C8A-F30B3C807721}"/>
                </a:ext>
              </a:extLst>
            </p:cNvPr>
            <p:cNvSpPr txBox="1"/>
            <p:nvPr/>
          </p:nvSpPr>
          <p:spPr>
            <a:xfrm>
              <a:off x="11211956" y="2157182"/>
              <a:ext cx="882731" cy="289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BD4A7AA-3B45-4086-8B7F-7F31D1064D8A}"/>
              </a:ext>
            </a:extLst>
          </p:cNvPr>
          <p:cNvGrpSpPr/>
          <p:nvPr/>
        </p:nvGrpSpPr>
        <p:grpSpPr>
          <a:xfrm>
            <a:off x="9159449" y="3374255"/>
            <a:ext cx="1385957" cy="1554627"/>
            <a:chOff x="6434658" y="5381438"/>
            <a:chExt cx="2380735" cy="1678864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0291B38A-6F5F-4D69-B5A1-BD42CAC8C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8" y="5872007"/>
              <a:ext cx="1318522" cy="1188295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4256FE-4F1D-435E-9CFD-F3DA5DD85209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B26B688F-FB18-40FE-9091-9F63597D83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57" y="4309532"/>
            <a:ext cx="400192" cy="400192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352633-95CE-4659-B06E-4F8C421FA670}"/>
              </a:ext>
            </a:extLst>
          </p:cNvPr>
          <p:cNvCxnSpPr>
            <a:cxnSpLocks/>
          </p:cNvCxnSpPr>
          <p:nvPr/>
        </p:nvCxnSpPr>
        <p:spPr>
          <a:xfrm>
            <a:off x="6110712" y="3429000"/>
            <a:ext cx="0" cy="342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12052" y="2089163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근로자 시나리오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A25F3DD7-5AD2-4932-A326-3BB20124D2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588" y="3909576"/>
            <a:ext cx="847089" cy="911534"/>
          </a:xfrm>
          <a:prstGeom prst="rect">
            <a:avLst/>
          </a:prstGeom>
        </p:spPr>
      </p:pic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F88C1D9B-876A-4810-AF29-81D5A3854165}"/>
              </a:ext>
            </a:extLst>
          </p:cNvPr>
          <p:cNvSpPr/>
          <p:nvPr/>
        </p:nvSpPr>
        <p:spPr>
          <a:xfrm>
            <a:off x="9890965" y="4347525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879E38-20A7-4100-944F-0DDC0C469DDD}"/>
              </a:ext>
            </a:extLst>
          </p:cNvPr>
          <p:cNvSpPr txBox="1"/>
          <p:nvPr/>
        </p:nvSpPr>
        <p:spPr>
          <a:xfrm>
            <a:off x="385525" y="4928882"/>
            <a:ext cx="136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유독가스 발생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E4E097-7635-42D2-A114-D4F5E4DA37CF}"/>
              </a:ext>
            </a:extLst>
          </p:cNvPr>
          <p:cNvSpPr txBox="1"/>
          <p:nvPr/>
        </p:nvSpPr>
        <p:spPr>
          <a:xfrm>
            <a:off x="2842013" y="4934483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6F4139-B3B1-4740-A6D9-3772FFE10C87}"/>
              </a:ext>
            </a:extLst>
          </p:cNvPr>
          <p:cNvSpPr txBox="1"/>
          <p:nvPr/>
        </p:nvSpPr>
        <p:spPr>
          <a:xfrm>
            <a:off x="4574199" y="4928882"/>
            <a:ext cx="150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F11F9A-CC8C-4F60-840E-7F3A2A903040}"/>
              </a:ext>
            </a:extLst>
          </p:cNvPr>
          <p:cNvSpPr txBox="1"/>
          <p:nvPr/>
        </p:nvSpPr>
        <p:spPr>
          <a:xfrm>
            <a:off x="7005120" y="4891230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안전모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298680-AC89-41A6-9BDE-831CD68A9BC7}"/>
              </a:ext>
            </a:extLst>
          </p:cNvPr>
          <p:cNvSpPr txBox="1"/>
          <p:nvPr/>
        </p:nvSpPr>
        <p:spPr>
          <a:xfrm>
            <a:off x="8537008" y="4891230"/>
            <a:ext cx="150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7A1BCE-8923-48DC-9561-E7F19A94A817}"/>
              </a:ext>
            </a:extLst>
          </p:cNvPr>
          <p:cNvSpPr txBox="1"/>
          <p:nvPr/>
        </p:nvSpPr>
        <p:spPr>
          <a:xfrm>
            <a:off x="10583593" y="4891229"/>
            <a:ext cx="8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4344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8304"/>
            <a:ext cx="12192000" cy="1899919"/>
          </a:xfrm>
          <a:prstGeom prst="rect">
            <a:avLst/>
          </a:prstGeom>
          <a:gradFill>
            <a:gsLst>
              <a:gs pos="0">
                <a:srgbClr val="69B8C9"/>
              </a:gs>
              <a:gs pos="100000">
                <a:srgbClr val="6292B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38AB-1AAE-4B4C-B4E5-5940ECAE4FE7}"/>
              </a:ext>
            </a:extLst>
          </p:cNvPr>
          <p:cNvSpPr txBox="1"/>
          <p:nvPr/>
        </p:nvSpPr>
        <p:spPr>
          <a:xfrm>
            <a:off x="320116" y="246884"/>
            <a:ext cx="431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Smart Safety Helmet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376C55-EB87-4367-9D75-5003826BB982}"/>
              </a:ext>
            </a:extLst>
          </p:cNvPr>
          <p:cNvSpPr txBox="1"/>
          <p:nvPr/>
        </p:nvSpPr>
        <p:spPr>
          <a:xfrm>
            <a:off x="922989" y="712390"/>
            <a:ext cx="341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작업 인력의 안전을 위한 최고의 선택</a:t>
            </a:r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+mj-ea"/>
                <a:ea typeface="맑은 고딕" panose="020B0503020000020004" pitchFamily="50" charset="-127"/>
              </a:rPr>
              <a:t>!</a:t>
            </a:r>
            <a:endParaRPr lang="ko-KR" altLang="en-US" sz="14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43">
            <a:extLst>
              <a:ext uri="{FF2B5EF4-FFF2-40B4-BE49-F238E27FC236}">
                <a16:creationId xmlns:a16="http://schemas.microsoft.com/office/drawing/2014/main" id="{1239D3FC-0063-4279-A7F8-70E700F5B7AE}"/>
              </a:ext>
            </a:extLst>
          </p:cNvPr>
          <p:cNvSpPr/>
          <p:nvPr/>
        </p:nvSpPr>
        <p:spPr>
          <a:xfrm>
            <a:off x="548155" y="1131079"/>
            <a:ext cx="2896587" cy="413736"/>
          </a:xfrm>
          <a:prstGeom prst="roundRect">
            <a:avLst>
              <a:gd name="adj" fmla="val 50000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i="1" dirty="0">
                <a:solidFill>
                  <a:srgbClr val="68BAC6"/>
                </a:solidFill>
                <a:cs typeface="Aharoni" panose="02010803020104030203" pitchFamily="2" charset="-79"/>
              </a:rPr>
              <a:t>시스템 시나리오</a:t>
            </a:r>
            <a:endParaRPr lang="en-US" altLang="ko-KR" sz="1400" b="1" dirty="0">
              <a:solidFill>
                <a:srgbClr val="68BAC6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 rot="16200000">
            <a:off x="5246941" y="1420331"/>
            <a:ext cx="1698118" cy="1828802"/>
            <a:chOff x="4726144" y="2552702"/>
            <a:chExt cx="1698118" cy="1828802"/>
          </a:xfrm>
        </p:grpSpPr>
        <p:sp>
          <p:nvSpPr>
            <p:cNvPr id="73" name="자유형 72"/>
            <p:cNvSpPr/>
            <p:nvPr/>
          </p:nvSpPr>
          <p:spPr>
            <a:xfrm rot="16200000" flipH="1">
              <a:off x="4660802" y="2618044"/>
              <a:ext cx="1828802" cy="1698118"/>
            </a:xfrm>
            <a:custGeom>
              <a:avLst/>
              <a:gdLst>
                <a:gd name="connsiteX0" fmla="*/ 0 w 2552703"/>
                <a:gd name="connsiteY0" fmla="*/ 632 h 1698118"/>
                <a:gd name="connsiteX1" fmla="*/ 0 w 2552703"/>
                <a:gd name="connsiteY1" fmla="*/ 1287942 h 1698118"/>
                <a:gd name="connsiteX2" fmla="*/ 61120 w 2552703"/>
                <a:gd name="connsiteY2" fmla="*/ 1287796 h 1698118"/>
                <a:gd name="connsiteX3" fmla="*/ 1187451 w 2552703"/>
                <a:gd name="connsiteY3" fmla="*/ 1693016 h 1698118"/>
                <a:gd name="connsiteX4" fmla="*/ 1227942 w 2552703"/>
                <a:gd name="connsiteY4" fmla="*/ 1696042 h 1698118"/>
                <a:gd name="connsiteX5" fmla="*/ 1228726 w 2552703"/>
                <a:gd name="connsiteY5" fmla="*/ 1696155 h 1698118"/>
                <a:gd name="connsiteX6" fmla="*/ 1229903 w 2552703"/>
                <a:gd name="connsiteY6" fmla="*/ 1696189 h 1698118"/>
                <a:gd name="connsiteX7" fmla="*/ 1255714 w 2552703"/>
                <a:gd name="connsiteY7" fmla="*/ 1698118 h 1698118"/>
                <a:gd name="connsiteX8" fmla="*/ 1276362 w 2552703"/>
                <a:gd name="connsiteY8" fmla="*/ 1697524 h 1698118"/>
                <a:gd name="connsiteX9" fmla="*/ 1296989 w 2552703"/>
                <a:gd name="connsiteY9" fmla="*/ 1698117 h 1698118"/>
                <a:gd name="connsiteX10" fmla="*/ 1322772 w 2552703"/>
                <a:gd name="connsiteY10" fmla="*/ 1696190 h 1698118"/>
                <a:gd name="connsiteX11" fmla="*/ 1323976 w 2552703"/>
                <a:gd name="connsiteY11" fmla="*/ 1696156 h 1698118"/>
                <a:gd name="connsiteX12" fmla="*/ 1324779 w 2552703"/>
                <a:gd name="connsiteY12" fmla="*/ 1696040 h 1698118"/>
                <a:gd name="connsiteX13" fmla="*/ 1365251 w 2552703"/>
                <a:gd name="connsiteY13" fmla="*/ 1693016 h 1698118"/>
                <a:gd name="connsiteX14" fmla="*/ 2491583 w 2552703"/>
                <a:gd name="connsiteY14" fmla="*/ 1287795 h 1698118"/>
                <a:gd name="connsiteX15" fmla="*/ 2552703 w 2552703"/>
                <a:gd name="connsiteY15" fmla="*/ 1287941 h 1698118"/>
                <a:gd name="connsiteX16" fmla="*/ 2552703 w 2552703"/>
                <a:gd name="connsiteY16" fmla="*/ 631 h 1698118"/>
                <a:gd name="connsiteX17" fmla="*/ 2542779 w 2552703"/>
                <a:gd name="connsiteY17" fmla="*/ 1 h 1698118"/>
                <a:gd name="connsiteX18" fmla="*/ 1774826 w 2552703"/>
                <a:gd name="connsiteY18" fmla="*/ 272148 h 1698118"/>
                <a:gd name="connsiteX19" fmla="*/ 1733551 w 2552703"/>
                <a:gd name="connsiteY19" fmla="*/ 290181 h 1698118"/>
                <a:gd name="connsiteX20" fmla="*/ 1733551 w 2552703"/>
                <a:gd name="connsiteY20" fmla="*/ 206223 h 1698118"/>
                <a:gd name="connsiteX21" fmla="*/ 1392239 w 2552703"/>
                <a:gd name="connsiteY21" fmla="*/ 400470 h 1698118"/>
                <a:gd name="connsiteX22" fmla="*/ 1324784 w 2552703"/>
                <a:gd name="connsiteY22" fmla="*/ 410164 h 1698118"/>
                <a:gd name="connsiteX23" fmla="*/ 1322765 w 2552703"/>
                <a:gd name="connsiteY23" fmla="*/ 410315 h 1698118"/>
                <a:gd name="connsiteX24" fmla="*/ 1276367 w 2552703"/>
                <a:gd name="connsiteY24" fmla="*/ 411649 h 1698118"/>
                <a:gd name="connsiteX25" fmla="*/ 1229898 w 2552703"/>
                <a:gd name="connsiteY25" fmla="*/ 410313 h 1698118"/>
                <a:gd name="connsiteX26" fmla="*/ 1227945 w 2552703"/>
                <a:gd name="connsiteY26" fmla="*/ 410167 h 1698118"/>
                <a:gd name="connsiteX27" fmla="*/ 1160464 w 2552703"/>
                <a:gd name="connsiteY27" fmla="*/ 400469 h 1698118"/>
                <a:gd name="connsiteX28" fmla="*/ 819151 w 2552703"/>
                <a:gd name="connsiteY28" fmla="*/ 206222 h 1698118"/>
                <a:gd name="connsiteX29" fmla="*/ 819151 w 2552703"/>
                <a:gd name="connsiteY29" fmla="*/ 290182 h 1698118"/>
                <a:gd name="connsiteX30" fmla="*/ 777876 w 2552703"/>
                <a:gd name="connsiteY30" fmla="*/ 272149 h 1698118"/>
                <a:gd name="connsiteX31" fmla="*/ 9923 w 2552703"/>
                <a:gd name="connsiteY31" fmla="*/ 1 h 16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52703" h="1698118">
                  <a:moveTo>
                    <a:pt x="0" y="632"/>
                  </a:moveTo>
                  <a:lnTo>
                    <a:pt x="0" y="1287942"/>
                  </a:lnTo>
                  <a:lnTo>
                    <a:pt x="61120" y="1287796"/>
                  </a:lnTo>
                  <a:cubicBezTo>
                    <a:pt x="436564" y="1316034"/>
                    <a:pt x="812007" y="1646973"/>
                    <a:pt x="1187451" y="1693016"/>
                  </a:cubicBezTo>
                  <a:lnTo>
                    <a:pt x="1227942" y="1696042"/>
                  </a:lnTo>
                  <a:lnTo>
                    <a:pt x="1228726" y="1696155"/>
                  </a:lnTo>
                  <a:lnTo>
                    <a:pt x="1229903" y="1696189"/>
                  </a:lnTo>
                  <a:lnTo>
                    <a:pt x="1255714" y="1698118"/>
                  </a:lnTo>
                  <a:lnTo>
                    <a:pt x="1276362" y="1697524"/>
                  </a:lnTo>
                  <a:lnTo>
                    <a:pt x="1296989" y="1698117"/>
                  </a:lnTo>
                  <a:lnTo>
                    <a:pt x="1322772" y="1696190"/>
                  </a:lnTo>
                  <a:lnTo>
                    <a:pt x="1323976" y="1696156"/>
                  </a:lnTo>
                  <a:lnTo>
                    <a:pt x="1324779" y="1696040"/>
                  </a:lnTo>
                  <a:lnTo>
                    <a:pt x="1365251" y="1693016"/>
                  </a:lnTo>
                  <a:cubicBezTo>
                    <a:pt x="1740695" y="1646972"/>
                    <a:pt x="2116139" y="1316033"/>
                    <a:pt x="2491583" y="1287795"/>
                  </a:cubicBezTo>
                  <a:lnTo>
                    <a:pt x="2552703" y="1287941"/>
                  </a:lnTo>
                  <a:lnTo>
                    <a:pt x="2552703" y="631"/>
                  </a:lnTo>
                  <a:lnTo>
                    <a:pt x="2542779" y="1"/>
                  </a:lnTo>
                  <a:cubicBezTo>
                    <a:pt x="2286795" y="-337"/>
                    <a:pt x="2030811" y="152461"/>
                    <a:pt x="1774826" y="272148"/>
                  </a:cubicBezTo>
                  <a:lnTo>
                    <a:pt x="1733551" y="290181"/>
                  </a:lnTo>
                  <a:lnTo>
                    <a:pt x="1733551" y="206223"/>
                  </a:lnTo>
                  <a:cubicBezTo>
                    <a:pt x="1619780" y="317844"/>
                    <a:pt x="1506010" y="377143"/>
                    <a:pt x="1392239" y="400470"/>
                  </a:cubicBezTo>
                  <a:lnTo>
                    <a:pt x="1324784" y="410164"/>
                  </a:lnTo>
                  <a:lnTo>
                    <a:pt x="1322765" y="410315"/>
                  </a:lnTo>
                  <a:lnTo>
                    <a:pt x="1276367" y="411649"/>
                  </a:lnTo>
                  <a:lnTo>
                    <a:pt x="1229898" y="410313"/>
                  </a:lnTo>
                  <a:lnTo>
                    <a:pt x="1227945" y="410167"/>
                  </a:lnTo>
                  <a:lnTo>
                    <a:pt x="1160464" y="400469"/>
                  </a:lnTo>
                  <a:cubicBezTo>
                    <a:pt x="1046693" y="377142"/>
                    <a:pt x="932922" y="317843"/>
                    <a:pt x="819151" y="206222"/>
                  </a:cubicBezTo>
                  <a:lnTo>
                    <a:pt x="819151" y="290182"/>
                  </a:lnTo>
                  <a:lnTo>
                    <a:pt x="777876" y="272149"/>
                  </a:lnTo>
                  <a:cubicBezTo>
                    <a:pt x="521892" y="152462"/>
                    <a:pt x="265907" y="-337"/>
                    <a:pt x="99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019800" y="3282436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343844"/>
                  </a:solidFill>
                </a:rPr>
                <a:t>〉</a:t>
              </a:r>
              <a:endParaRPr lang="ko-KR" altLang="en-US" dirty="0">
                <a:solidFill>
                  <a:srgbClr val="343844"/>
                </a:solidFill>
              </a:endParaRP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4274292" y="2808134"/>
            <a:ext cx="1583103" cy="324487"/>
          </a:xfrm>
          <a:prstGeom prst="rect">
            <a:avLst/>
          </a:prstGeom>
          <a:solidFill>
            <a:srgbClr val="008F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Scenario 3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5986869" y="2808134"/>
            <a:ext cx="3730323" cy="323165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추락 알림 기능</a:t>
            </a:r>
            <a:endParaRPr lang="en-US" altLang="ko-KR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슬라이드 번호 개체 틀 2">
            <a:extLst>
              <a:ext uri="{FF2B5EF4-FFF2-40B4-BE49-F238E27FC236}">
                <a16:creationId xmlns:a16="http://schemas.microsoft.com/office/drawing/2014/main" id="{27425C35-35D0-47D0-A653-DDE1AAFB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14" y="6329132"/>
            <a:ext cx="2743200" cy="365125"/>
          </a:xfrm>
        </p:spPr>
        <p:txBody>
          <a:bodyPr/>
          <a:lstStyle/>
          <a:p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2C35F3-7DA3-46A4-8797-B8D7348DCFD7}"/>
              </a:ext>
            </a:extLst>
          </p:cNvPr>
          <p:cNvGrpSpPr/>
          <p:nvPr/>
        </p:nvGrpSpPr>
        <p:grpSpPr>
          <a:xfrm>
            <a:off x="6432525" y="3738735"/>
            <a:ext cx="1269435" cy="1100360"/>
            <a:chOff x="6634814" y="5242410"/>
            <a:chExt cx="2180579" cy="1188295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8A3606BD-F910-480B-8BD0-434381D4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814" y="5242410"/>
              <a:ext cx="1318521" cy="118829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686819-176E-435B-B422-0FC389F3BFAC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DAEA7CD3-4321-4B6A-BF52-0076114CD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6228">
            <a:off x="3923791" y="3807536"/>
            <a:ext cx="954726" cy="95472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689B65A-C3BE-45CF-B77D-42DAA9E13D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9" y="4169330"/>
            <a:ext cx="400192" cy="400192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7500AF-365F-4073-92B0-C14A2A73506D}"/>
              </a:ext>
            </a:extLst>
          </p:cNvPr>
          <p:cNvSpPr/>
          <p:nvPr/>
        </p:nvSpPr>
        <p:spPr>
          <a:xfrm>
            <a:off x="3164352" y="4150143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4F93E06-033A-4A7A-A10B-7E5780003DA0}"/>
              </a:ext>
            </a:extLst>
          </p:cNvPr>
          <p:cNvSpPr/>
          <p:nvPr/>
        </p:nvSpPr>
        <p:spPr>
          <a:xfrm>
            <a:off x="5517657" y="4148250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모서리가 둥근 직사각형 279">
            <a:extLst>
              <a:ext uri="{FF2B5EF4-FFF2-40B4-BE49-F238E27FC236}">
                <a16:creationId xmlns:a16="http://schemas.microsoft.com/office/drawing/2014/main" id="{DD1D0C06-9283-4810-81D3-1E0290CE0469}"/>
              </a:ext>
            </a:extLst>
          </p:cNvPr>
          <p:cNvSpPr/>
          <p:nvPr/>
        </p:nvSpPr>
        <p:spPr>
          <a:xfrm>
            <a:off x="4748551" y="2097829"/>
            <a:ext cx="2767893" cy="363279"/>
          </a:xfrm>
          <a:prstGeom prst="roundRect">
            <a:avLst>
              <a:gd name="adj" fmla="val 6167"/>
            </a:avLst>
          </a:prstGeom>
          <a:solidFill>
            <a:srgbClr val="008FD4"/>
          </a:solidFill>
          <a:ln w="19050">
            <a:solidFill>
              <a:srgbClr val="008F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근로자 시나리오</a:t>
            </a:r>
          </a:p>
        </p:txBody>
      </p:sp>
      <p:pic>
        <p:nvPicPr>
          <p:cNvPr id="43" name="Picture 3" descr="C:\Users\Administrator\Desktop\201506291658_61120009597923_1.jpg">
            <a:extLst>
              <a:ext uri="{FF2B5EF4-FFF2-40B4-BE49-F238E27FC236}">
                <a16:creationId xmlns:a16="http://schemas.microsoft.com/office/drawing/2014/main" id="{9C731A11-634F-47B1-BBF0-F44D5941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03" y="3900722"/>
            <a:ext cx="1572550" cy="57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3E5D763-7E4C-4CE6-A31A-41387857BC15}"/>
              </a:ext>
            </a:extLst>
          </p:cNvPr>
          <p:cNvSpPr txBox="1"/>
          <p:nvPr/>
        </p:nvSpPr>
        <p:spPr>
          <a:xfrm>
            <a:off x="1804410" y="4870169"/>
            <a:ext cx="134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추락사고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533185-C211-4112-A7D2-A38AFCBD6159}"/>
              </a:ext>
            </a:extLst>
          </p:cNvPr>
          <p:cNvSpPr txBox="1"/>
          <p:nvPr/>
        </p:nvSpPr>
        <p:spPr>
          <a:xfrm>
            <a:off x="4340666" y="4879767"/>
            <a:ext cx="737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안전모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94258-3FDF-4FC8-982E-B407C12889DF}"/>
              </a:ext>
            </a:extLst>
          </p:cNvPr>
          <p:cNvSpPr txBox="1"/>
          <p:nvPr/>
        </p:nvSpPr>
        <p:spPr>
          <a:xfrm>
            <a:off x="6065208" y="4879360"/>
            <a:ext cx="155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근로자 스마트폰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CE07BD1-FA9E-445C-A428-F51FA6E9BD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6" y="3818609"/>
            <a:ext cx="847089" cy="911534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5A4991E-2C13-4B05-92A0-E56221A61E4B}"/>
              </a:ext>
            </a:extLst>
          </p:cNvPr>
          <p:cNvSpPr/>
          <p:nvPr/>
        </p:nvSpPr>
        <p:spPr>
          <a:xfrm>
            <a:off x="7312604" y="4144459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3AC87E-2322-4BF6-8858-3158F50AD048}"/>
              </a:ext>
            </a:extLst>
          </p:cNvPr>
          <p:cNvSpPr txBox="1"/>
          <p:nvPr/>
        </p:nvSpPr>
        <p:spPr>
          <a:xfrm>
            <a:off x="8254968" y="4879360"/>
            <a:ext cx="606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서버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83FADF-1947-4F04-B639-39B6E29061B1}"/>
              </a:ext>
            </a:extLst>
          </p:cNvPr>
          <p:cNvGrpSpPr/>
          <p:nvPr/>
        </p:nvGrpSpPr>
        <p:grpSpPr>
          <a:xfrm>
            <a:off x="9811145" y="3734540"/>
            <a:ext cx="1269435" cy="1100360"/>
            <a:chOff x="6634814" y="5242410"/>
            <a:chExt cx="2180579" cy="118829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DA8C986-64BA-4EAA-A0BB-D2B59858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814" y="5242410"/>
              <a:ext cx="1318521" cy="118829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48DDC-47E5-4BED-B40F-85FA1528B9E2}"/>
                </a:ext>
              </a:extLst>
            </p:cNvPr>
            <p:cNvSpPr txBox="1"/>
            <p:nvPr/>
          </p:nvSpPr>
          <p:spPr>
            <a:xfrm>
              <a:off x="7615743" y="5381438"/>
              <a:ext cx="1199650" cy="25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블루투스</a:t>
              </a:r>
            </a:p>
          </p:txBody>
        </p:sp>
      </p:grp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02F492F7-1360-4017-87E6-7AAE2ABA99BC}"/>
              </a:ext>
            </a:extLst>
          </p:cNvPr>
          <p:cNvSpPr/>
          <p:nvPr/>
        </p:nvSpPr>
        <p:spPr>
          <a:xfrm>
            <a:off x="9111049" y="4144459"/>
            <a:ext cx="606143" cy="2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C86412-C909-443D-BEAA-5DF80A886BDD}"/>
              </a:ext>
            </a:extLst>
          </p:cNvPr>
          <p:cNvSpPr txBox="1"/>
          <p:nvPr/>
        </p:nvSpPr>
        <p:spPr>
          <a:xfrm>
            <a:off x="9468591" y="4879959"/>
            <a:ext cx="155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관리자 스마트폰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6B93A4-E7DC-48F9-B405-1E6EC5A444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63" y="3567879"/>
            <a:ext cx="550195" cy="550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74467-D904-435A-8D69-2067EFE089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37" y="3543511"/>
            <a:ext cx="550195" cy="5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</TotalTime>
  <Words>4766</Words>
  <Application>Microsoft Office PowerPoint</Application>
  <PresentationFormat>와이드스크린</PresentationFormat>
  <Paragraphs>1356</Paragraphs>
  <Slides>53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맑은</vt:lpstr>
      <vt:lpstr>맑은 고딕</vt:lpstr>
      <vt:lpstr>-윤고딕310</vt:lpstr>
      <vt:lpstr>-윤고딕350</vt:lpstr>
      <vt:lpstr>한컴바탕</vt:lpstr>
      <vt:lpstr>Aharoni</vt:lpstr>
      <vt:lpstr>Arial</vt:lpstr>
      <vt:lpstr>Wingdings</vt:lpstr>
      <vt:lpstr>Office 테마</vt:lpstr>
      <vt:lpstr>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donggun</cp:lastModifiedBy>
  <cp:revision>412</cp:revision>
  <dcterms:created xsi:type="dcterms:W3CDTF">2017-03-17T06:25:58Z</dcterms:created>
  <dcterms:modified xsi:type="dcterms:W3CDTF">2018-05-15T09:39:47Z</dcterms:modified>
</cp:coreProperties>
</file>